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00" r:id="rId9"/>
    <p:sldId id="268" r:id="rId10"/>
    <p:sldId id="30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21" r:id="rId21"/>
    <p:sldId id="303" r:id="rId22"/>
    <p:sldId id="272" r:id="rId23"/>
    <p:sldId id="304" r:id="rId24"/>
    <p:sldId id="331" r:id="rId25"/>
    <p:sldId id="332" r:id="rId26"/>
    <p:sldId id="333" r:id="rId27"/>
    <p:sldId id="334" r:id="rId28"/>
    <p:sldId id="335" r:id="rId29"/>
    <p:sldId id="305" r:id="rId30"/>
    <p:sldId id="276" r:id="rId31"/>
    <p:sldId id="306" r:id="rId32"/>
    <p:sldId id="337" r:id="rId33"/>
    <p:sldId id="307" r:id="rId34"/>
    <p:sldId id="281" r:id="rId35"/>
    <p:sldId id="320" r:id="rId36"/>
    <p:sldId id="338" r:id="rId37"/>
    <p:sldId id="311" r:id="rId38"/>
    <p:sldId id="312" r:id="rId39"/>
    <p:sldId id="339" r:id="rId40"/>
    <p:sldId id="318" r:id="rId41"/>
    <p:sldId id="313" r:id="rId42"/>
    <p:sldId id="314" r:id="rId43"/>
    <p:sldId id="341" r:id="rId4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597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19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848D4-6E73-86D0-829E-16465F59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A19EF-BAF4-FB86-B70D-5A21CDBFF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5496F-E1F3-C247-B05D-6B96AA77D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6B07D-6CEA-6E02-4510-F51FDC9A0B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7F86-70AB-21FF-74E4-5CD6F3AA2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0BC28-C6A4-1B6C-1305-2D9F4D4AC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0939-6B78-A2D0-F8AE-D25624A3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58F32-E88D-E159-C814-7207BB556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19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1FFD-F8E5-F5C3-FA3D-DA5C9DDC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C08D1-AC71-ABC8-19D8-0BFC6A2A9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AA768-0512-06DE-1806-8E4EE40C0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72D5-14D7-1296-F5EC-54DAFE527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3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3AC6F-6F44-5E60-6C27-4F101C83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18EFD-26AA-E53D-E95F-DF617BAA0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D0BCF-6C02-08A3-2942-19B9769E1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74121-775A-C6FA-4D16-E5A945481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E0B4-26A8-1D06-51F7-B539213D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D861C-BB4C-6F5B-A451-09811CEC2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7E14B-76E2-3E27-A120-6A573DBF9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143CC-8132-8141-2A7F-540EFD7D5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8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6AD81-C3BF-2D7A-2CE3-626AB31F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AD18F-30D0-77DB-93B5-D8D2022CA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2DFEE-D2E8-9A6C-6C1B-0AE5F2BD6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2C114-99A0-209C-D067-2125A5341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668-526C-0070-4E36-B98D5CEE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0CA92-A964-D755-9E6E-BE5ADB05C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5DED3-9FBE-BA6A-8C16-E9F1B98DE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8C6EF-DBEE-6168-0807-311160A66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5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3783-0360-5F5F-0898-73EEDC29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DA3E6-FDF6-C548-66B8-48DFAC93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1D502-563E-7B7D-D45C-8231B27B4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64379-D0FB-801D-AE85-59B51A376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1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73A4-FFEC-224C-4D26-C41B7674B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12C89-3D3A-8103-201F-B3BED52BD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A0889-21E6-10D1-2361-44E4BCBB1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B06E3-F6AF-0C6D-32D9-9CFAA8C3C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AE23D-6DC0-E0BC-CC4C-ACE8ADD0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17876-E80F-A44C-59A8-93F1F0B03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0025A-B4F3-357D-520F-8A1962CF3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5DFA2-1FEB-3556-9159-41F9AEA52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91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BFAE-1ACE-62AA-FB4C-4C2E3285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65D7C-619C-72FA-02CB-65DE0F8F8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4A7D5-929C-DE03-AB8F-BB73D74D4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036E-BD36-A0ED-8E1D-06D6C2040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7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1463-9A0E-08F7-3EA8-8ECDF3E1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85670-3ED2-DDA0-5E04-9515EE51B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1B183-36D9-9638-3DAA-80C14FD7B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AF8E-1CAE-212B-0B2F-6920FC182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81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F76F6-F603-257C-502D-277D6670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672BB-9D72-6998-8991-5D8AA2697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FF57E-B8F8-BCBB-3C0D-480986725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CD26-30B2-6859-9669-6A0F1E3DF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9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D51B6-8547-A6FA-D6CE-10A7F6AE9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9C3F8-17BB-570B-E8A1-28F1355D5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18DD6-AD95-5384-8F74-D929CD4E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712DA-5FCF-DCB3-1C78-BD96A3237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4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B705-68EF-5EFF-B82D-FFD7F541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17BCF-E370-719E-E0C9-70FFB51D8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6E499-6E0B-1595-2052-2B7CA2A99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EE07-5C61-1CF5-DCE6-8721B3315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1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588C-A9DA-428C-A87B-1BADB28A5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8A680-D6FA-AE96-E966-B39A7375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8112C-7FAE-282E-3612-E7B39C3CF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64C7F-E98C-0B16-546A-8C5D5B0F70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1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0D9F3-8E8B-1218-C9A5-BE218734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5368A-7009-D0C9-7E0A-8A793F2EB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B66B6-0E12-DDC1-D9CA-A8BE3FBB1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C99A-4670-6AFE-858B-7EBD80D9D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40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C603-24B9-F087-53B5-F0EA26E30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2EA0B-60D7-3A34-4D74-2BB2182A2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7C530-211D-AB2C-4239-9040C4FFB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CD062-873F-6754-4810-D2DDD9675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2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68B4-F246-57C1-B42F-F55CD192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B92AE-295C-3537-6852-FE854C081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E142-4A4B-3501-9874-3812A3B9A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DDD87-D82A-1D60-01EF-892474ED0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388" y="2694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7713B4F-5812-EC08-DE9B-6311BCB944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0336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006041"/>
            <a:ext cx="6786563" cy="23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93" b="1">
                <a:solidFill>
                  <a:srgbClr val="DC8060"/>
                </a:solidFill>
                <a:latin typeface="Montserrat"/>
              </a:rPr>
              <a:t>Módulo 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75" y="1454311"/>
            <a:ext cx="6786563" cy="120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Consciente de lo que</a:t>
            </a:r>
          </a:p>
          <a:p>
            <a:pPr algn="l"/>
            <a:r>
              <a:rPr sz="4145" b="1">
                <a:solidFill>
                  <a:srgbClr val="FFFFFF"/>
                </a:solidFill>
                <a:latin typeface="Montserrat"/>
              </a:rPr>
              <a:t>Pienso y Siento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5844" y="3497424"/>
            <a:ext cx="6465094" cy="64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4" b="0">
                <a:solidFill>
                  <a:srgbClr val="E0EBEB"/>
                </a:solidFill>
                <a:latin typeface="Montserrat"/>
              </a:rPr>
              <a:t>"La mente no es el enemigo, es una herramienta que ha tomado el mando."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2371034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Las </a:t>
            </a:r>
            <a:r>
              <a:rPr lang="en-US" sz="1000" b="1" kern="0" spc="2" dirty="0" err="1">
                <a:solidFill>
                  <a:srgbClr val="DC8060"/>
                </a:solidFill>
              </a:rPr>
              <a:t>emociones</a:t>
            </a:r>
            <a:r>
              <a:rPr lang="en-US" sz="1000" b="1" kern="0" spc="2" dirty="0">
                <a:solidFill>
                  <a:srgbClr val="DC8060"/>
                </a:solidFill>
              </a:rPr>
              <a:t> </a:t>
            </a:r>
            <a:r>
              <a:rPr lang="en-US" sz="1000" b="1" kern="0" spc="2" dirty="0" err="1">
                <a:solidFill>
                  <a:srgbClr val="DC8060"/>
                </a:solidFill>
              </a:rPr>
              <a:t>como</a:t>
            </a:r>
            <a:r>
              <a:rPr lang="en-US" sz="1000" b="1" kern="0" spc="2" dirty="0">
                <a:solidFill>
                  <a:srgbClr val="DC8060"/>
                </a:solidFill>
              </a:rPr>
              <a:t> </a:t>
            </a:r>
            <a:r>
              <a:rPr lang="en-US" sz="1000" b="1" kern="0" spc="2" dirty="0" err="1">
                <a:solidFill>
                  <a:srgbClr val="DC8060"/>
                </a:solidFill>
              </a:rPr>
              <a:t>sistemas</a:t>
            </a:r>
            <a:r>
              <a:rPr lang="en-US" sz="1000" b="1" kern="0" spc="2" dirty="0">
                <a:solidFill>
                  <a:srgbClr val="DC8060"/>
                </a:solidFill>
              </a:rPr>
              <a:t> </a:t>
            </a:r>
            <a:r>
              <a:rPr lang="en-US" sz="1000" b="1" kern="0" spc="2" dirty="0" err="1">
                <a:solidFill>
                  <a:srgbClr val="DC8060"/>
                </a:solidFill>
              </a:rPr>
              <a:t>guia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06453"/>
            <a:ext cx="7015675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Intuición es </a:t>
            </a:r>
            <a:r>
              <a:rPr lang="en-US" sz="2000" b="1" dirty="0" err="1">
                <a:solidFill>
                  <a:srgbClr val="1F3A3D"/>
                </a:solidFill>
              </a:rPr>
              <a:t>biología</a:t>
            </a:r>
            <a:r>
              <a:rPr lang="en-US" sz="2000" b="1" dirty="0">
                <a:solidFill>
                  <a:srgbClr val="1F3A3D"/>
                </a:solidFill>
              </a:rPr>
              <a:t>, no </a:t>
            </a:r>
            <a:r>
              <a:rPr lang="en-US" sz="2000" b="1" dirty="0" err="1">
                <a:solidFill>
                  <a:srgbClr val="1F3A3D"/>
                </a:solidFill>
              </a:rPr>
              <a:t>magia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71500" y="1066954"/>
            <a:ext cx="8515789" cy="4890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Tu cerebro almacena cada experiencia asociada a una emoción. Cuando enfrentas una situación similar, tu cuerpo genera una señal física (un "marcador") antes de que tu mente consciente lo sepa.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1600492" y="4052525"/>
            <a:ext cx="5586634" cy="849808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1583347" y="4067942"/>
            <a:ext cx="45719" cy="849809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814804" y="4163527"/>
            <a:ext cx="6595036" cy="4160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Esa "corazonada" o "nudo en el estómago" no es misticismo.
 Es información de alta velocidad procesada por tu cuerpo.</a:t>
            </a:r>
            <a:endParaRPr lang="en-US" sz="1090" dirty="0"/>
          </a:p>
        </p:txBody>
      </p: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B62FD630-2EE0-9AEE-A322-6CA6581C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51" y="1808230"/>
            <a:ext cx="6211916" cy="20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7160-D663-B136-F63A-3FAF2055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D41FB74-5FC7-39B9-5EC2-E4EB064E58DB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252957A-675C-6BCA-DFDB-F80F361F1F38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C4DD7482-30A3-9DA0-0FED-68F10FA6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8" y="1024892"/>
            <a:ext cx="6815943" cy="40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B48F7-AD1E-D54D-163E-5578F4D50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7D921E1-A88E-2BBD-BEF0-540864E0323A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EBF700D-07EB-845A-AE96-FA05F6B0C9F3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3BA6C6F9-F8CE-129E-24FA-D41869F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1" y="950514"/>
            <a:ext cx="7015828" cy="402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4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39325-B78A-3C16-BA30-6D50B56C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90BB33F-4659-7162-54B5-7FA5945DE164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69AADE6-AAF3-C215-3B58-66419C6B6758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B00E1B2-6643-EFB4-FCEA-09D3FA10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94" y="979336"/>
            <a:ext cx="6940062" cy="38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DCDD-6735-5C68-8356-D69DAE9D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C566A44-27B9-0EE0-9EF6-3E7560AC7F34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FB5A585-2566-18F7-8571-AA0B3CAFA1B9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6" name="Imagen 5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80F60A37-9AFE-800F-7205-091DAA2B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98" y="978579"/>
            <a:ext cx="7319889" cy="38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5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DB78-F2A6-2B59-F6CD-EB21292A0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13F4365-BAD0-2682-2E29-878E5FB8F7DA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009A45-2A1F-CE7F-CD12-3308E772C52C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26C8EA52-343F-2ED7-2CE3-2D2CE776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31" y="1170582"/>
            <a:ext cx="7690338" cy="3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ACDC-9555-EF0B-096A-F02CF926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E56BE6F-FB16-2A63-14D1-5A540E6A1EB2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115C3CA-433C-0C82-67D4-AB5D7316C705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F601EE88-B771-0B98-F025-09D8E5EA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31" y="1170582"/>
            <a:ext cx="7690338" cy="3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B397-E792-CB58-6C67-D4E52222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C596DE3-658B-8048-114A-071F5ECF0B43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EA5A1F6-8474-CE6D-C2CD-2F363BDA6615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CFAF68AE-2A2A-D5C9-BC77-E61EFD160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5" y="1068563"/>
            <a:ext cx="7774745" cy="3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3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C1473-F035-804D-92BB-A32F5AA2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D70D798-3C40-CA9D-AA41-7A47F1575BF3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BED722A-6199-2252-D94F-8CB54C876468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78C409F2-333C-D588-8BA4-5745A638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9" y="1076119"/>
            <a:ext cx="7741920" cy="34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DB8DA-D5A3-1E4E-9AAF-AECF7DBC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04BF02-8601-A04A-8A1C-D4F06A5F7F51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709DFD-7E29-C775-04A5-7F0C38B393CC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391D310-1E16-9713-FCC3-D75D84E1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9" y="1076119"/>
            <a:ext cx="7741920" cy="34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5" y="1617166"/>
            <a:ext cx="1471054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El Mito de la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"Cabeza Fría"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 dirty="0" err="1">
                <a:solidFill>
                  <a:srgbClr val="E0EBEB"/>
                </a:solidFill>
                <a:latin typeface="Montserrat"/>
              </a:rPr>
              <a:t>Descubrir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que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la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razón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y la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emoción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no son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enemigas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,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sino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</a:t>
            </a:r>
            <a:r>
              <a:rPr sz="1486" b="0" dirty="0" err="1">
                <a:solidFill>
                  <a:srgbClr val="E0EBEB"/>
                </a:solidFill>
                <a:latin typeface="Montserrat"/>
              </a:rPr>
              <a:t>socias</a:t>
            </a:r>
            <a:r>
              <a:rPr sz="1486" b="0" dirty="0">
                <a:solidFill>
                  <a:srgbClr val="E0EBEB"/>
                </a:solidFill>
                <a:latin typeface="Montserrat"/>
              </a:rPr>
              <a:t> inseparables.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B95D-D22F-FD2B-12A0-11CAF9CD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A389412-7F86-0601-0BFF-25F3ED90F458}"/>
              </a:ext>
            </a:extLst>
          </p:cNvPr>
          <p:cNvSpPr/>
          <p:nvPr/>
        </p:nvSpPr>
        <p:spPr>
          <a:xfrm>
            <a:off x="600075" y="31878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Experimento Clave</a:t>
            </a:r>
            <a:endParaRPr lang="en-US" sz="1000" dirty="0"/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F1BB702B-05D4-FCE4-B057-29804719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3" y="1054399"/>
            <a:ext cx="8192085" cy="3826318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F437B25F-ABC9-9BEC-30E9-92D635FE0529}"/>
              </a:ext>
            </a:extLst>
          </p:cNvPr>
          <p:cNvSpPr/>
          <p:nvPr/>
        </p:nvSpPr>
        <p:spPr>
          <a:xfrm>
            <a:off x="585787" y="477449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marcador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somatico</a:t>
            </a:r>
            <a:r>
              <a:rPr lang="en-US" sz="2000" b="1" dirty="0">
                <a:solidFill>
                  <a:srgbClr val="1F3A3D"/>
                </a:solidFill>
              </a:rPr>
              <a:t> de Damasio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108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8369" y="269163"/>
            <a:ext cx="17983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Fórmula del Liderazgo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899648" y="3898741"/>
            <a:ext cx="6429375" cy="988684"/>
          </a:xfrm>
          <a:prstGeom prst="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899648" y="3898741"/>
            <a:ext cx="28575" cy="988684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1113960" y="4113053"/>
            <a:ext cx="6000750" cy="5379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97" b="1" dirty="0" err="1">
                <a:solidFill>
                  <a:srgbClr val="1F3A3D"/>
                </a:solidFill>
              </a:rPr>
              <a:t>Ignorar</a:t>
            </a:r>
            <a:r>
              <a:rPr lang="en-US" sz="1397" b="1" dirty="0">
                <a:solidFill>
                  <a:srgbClr val="1F3A3D"/>
                </a:solidFill>
              </a:rPr>
              <a:t> </a:t>
            </a:r>
            <a:r>
              <a:rPr lang="en-US" sz="1397" b="1" dirty="0" err="1">
                <a:solidFill>
                  <a:srgbClr val="1F3A3D"/>
                </a:solidFill>
              </a:rPr>
              <a:t>los</a:t>
            </a:r>
            <a:r>
              <a:rPr lang="en-US" sz="1397" b="1" dirty="0">
                <a:solidFill>
                  <a:srgbClr val="1F3A3D"/>
                </a:solidFill>
              </a:rPr>
              <a:t> datos del </a:t>
            </a:r>
            <a:r>
              <a:rPr lang="en-US" sz="1397" b="1" dirty="0" err="1">
                <a:solidFill>
                  <a:srgbClr val="1F3A3D"/>
                </a:solidFill>
              </a:rPr>
              <a:t>cuerpo</a:t>
            </a:r>
            <a:r>
              <a:rPr lang="en-US" sz="1397" b="1" dirty="0">
                <a:solidFill>
                  <a:srgbClr val="1F3A3D"/>
                </a:solidFill>
              </a:rPr>
              <a:t>, </a:t>
            </a:r>
            <a:r>
              <a:rPr lang="en-US" sz="1397" b="1" dirty="0" err="1">
                <a:solidFill>
                  <a:srgbClr val="1F3A3D"/>
                </a:solidFill>
              </a:rPr>
              <a:t>como</a:t>
            </a:r>
            <a:r>
              <a:rPr lang="en-US" sz="1397" b="1" dirty="0">
                <a:solidFill>
                  <a:srgbClr val="1F3A3D"/>
                </a:solidFill>
              </a:rPr>
              <a:t> </a:t>
            </a:r>
            <a:r>
              <a:rPr lang="en-US" sz="1397" b="1" dirty="0" err="1">
                <a:solidFill>
                  <a:srgbClr val="1F3A3D"/>
                </a:solidFill>
              </a:rPr>
              <a:t>señal</a:t>
            </a:r>
            <a:r>
              <a:rPr lang="en-US" sz="1397" b="1" dirty="0">
                <a:solidFill>
                  <a:srgbClr val="1F3A3D"/>
                </a:solidFill>
              </a:rPr>
              <a:t> </a:t>
            </a:r>
            <a:r>
              <a:rPr lang="en-US" sz="1397" b="1" dirty="0" err="1">
                <a:solidFill>
                  <a:srgbClr val="1F3A3D"/>
                </a:solidFill>
              </a:rPr>
              <a:t>emocional</a:t>
            </a:r>
            <a:r>
              <a:rPr lang="en-US" sz="1397" b="1" dirty="0">
                <a:solidFill>
                  <a:srgbClr val="1F3A3D"/>
                </a:solidFill>
              </a:rPr>
              <a:t>,  es liderar con la mitad del cerebro.</a:t>
            </a:r>
            <a:endParaRPr lang="en-US" sz="1397" dirty="0"/>
          </a:p>
        </p:txBody>
      </p:sp>
      <p:pic>
        <p:nvPicPr>
          <p:cNvPr id="15" name="Imagen 14" descr="Diagrama, Diagrama de Venn&#10;&#10;El contenido generado por IA puede ser incorrecto.">
            <a:extLst>
              <a:ext uri="{FF2B5EF4-FFF2-40B4-BE49-F238E27FC236}">
                <a16:creationId xmlns:a16="http://schemas.microsoft.com/office/drawing/2014/main" id="{EA1E1F72-C53C-5001-96C5-3FF0E7FF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91" y="1158595"/>
            <a:ext cx="4297033" cy="2545525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1095C622-D894-2ED2-07AE-D423DAF2D30A}"/>
              </a:ext>
            </a:extLst>
          </p:cNvPr>
          <p:cNvSpPr/>
          <p:nvPr/>
        </p:nvSpPr>
        <p:spPr>
          <a:xfrm>
            <a:off x="518369" y="448024"/>
            <a:ext cx="7578164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Cuerpo Elige Antes que la 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88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612" y="1617166"/>
            <a:ext cx="1922585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Anatomía de un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Secuestro Emocional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Entender la cadena de reacción para poder intervenir en ella.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Cadena Automática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Los 5 Eslabones de la Reacción</a:t>
            </a:r>
            <a:endParaRPr lang="en-US" sz="2000" dirty="0"/>
          </a:p>
        </p:txBody>
      </p:sp>
      <p:pic>
        <p:nvPicPr>
          <p:cNvPr id="36" name="Imagen 35" descr="Diagrama&#10;&#10;El contenido generado por IA puede ser incorrecto.">
            <a:extLst>
              <a:ext uri="{FF2B5EF4-FFF2-40B4-BE49-F238E27FC236}">
                <a16:creationId xmlns:a16="http://schemas.microsoft.com/office/drawing/2014/main" id="{F5A09594-B64F-FDAA-A41A-C7333B66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80" y="1475364"/>
            <a:ext cx="8338039" cy="25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0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277F-EB53-D24D-3D65-51F4AFCC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D0E87D5-7C29-2DBF-CB60-299B8C8683F9}"/>
              </a:ext>
            </a:extLst>
          </p:cNvPr>
          <p:cNvSpPr/>
          <p:nvPr/>
        </p:nvSpPr>
        <p:spPr>
          <a:xfrm>
            <a:off x="571500" y="428625"/>
            <a:ext cx="1264064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1. INTEROCEPCIÓN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5D1A515-C4BA-A8E0-83FB-0550F241343A}"/>
              </a:ext>
            </a:extLst>
          </p:cNvPr>
          <p:cNvSpPr/>
          <p:nvPr/>
        </p:nvSpPr>
        <p:spPr>
          <a:xfrm>
            <a:off x="541940" y="565988"/>
            <a:ext cx="2587247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punto de </a:t>
            </a:r>
            <a:r>
              <a:rPr lang="en-US" sz="2000" b="1" dirty="0" err="1">
                <a:solidFill>
                  <a:srgbClr val="1F3A3D"/>
                </a:solidFill>
              </a:rPr>
              <a:t>partida</a:t>
            </a:r>
            <a:endParaRPr lang="en-US" sz="2000" dirty="0"/>
          </a:p>
        </p:txBody>
      </p:sp>
      <p:pic>
        <p:nvPicPr>
          <p:cNvPr id="5" name="Imagen 4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251CB924-F9DA-3E1A-2F21-DD6EF5C6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27" y="546862"/>
            <a:ext cx="3372026" cy="4215032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77F4F18-D717-F18B-8B88-0CF3EA7D37FA}"/>
              </a:ext>
            </a:extLst>
          </p:cNvPr>
          <p:cNvSpPr/>
          <p:nvPr/>
        </p:nvSpPr>
        <p:spPr>
          <a:xfrm>
            <a:off x="468337" y="1561543"/>
            <a:ext cx="3971925" cy="4890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s-ES" sz="1269" dirty="0">
                <a:solidFill>
                  <a:srgbClr val="5A6A6A"/>
                </a:solidFill>
              </a:rPr>
              <a:t>Señales que actúan como indicadores tempranos del estado emocional</a:t>
            </a:r>
            <a:endParaRPr lang="en-US" sz="1269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D9883BB2-B36F-82B6-9C3C-1F584E4CA977}"/>
              </a:ext>
            </a:extLst>
          </p:cNvPr>
          <p:cNvSpPr/>
          <p:nvPr/>
        </p:nvSpPr>
        <p:spPr>
          <a:xfrm>
            <a:off x="397999" y="2444577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25E6AB5-522A-5773-7176-1876F2660C60}"/>
              </a:ext>
            </a:extLst>
          </p:cNvPr>
          <p:cNvSpPr/>
          <p:nvPr/>
        </p:nvSpPr>
        <p:spPr>
          <a:xfrm>
            <a:off x="397999" y="2444577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E120E37-8AEF-64CB-5B55-0EAC9E02F6C6}"/>
              </a:ext>
            </a:extLst>
          </p:cNvPr>
          <p:cNvSpPr/>
          <p:nvPr/>
        </p:nvSpPr>
        <p:spPr>
          <a:xfrm>
            <a:off x="612311" y="2569491"/>
            <a:ext cx="3659137" cy="8520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s-ES" sz="1090" b="1" dirty="0">
                <a:solidFill>
                  <a:srgbClr val="1F3A3D"/>
                </a:solidFill>
              </a:rPr>
              <a:t>Ese nudo en el estómago antes de un evento social importante es </a:t>
            </a:r>
            <a:r>
              <a:rPr lang="es-ES" sz="1090" b="1" dirty="0" err="1">
                <a:solidFill>
                  <a:srgbClr val="1F3A3D"/>
                </a:solidFill>
              </a:rPr>
              <a:t>interocepción</a:t>
            </a:r>
            <a:r>
              <a:rPr lang="es-ES" sz="1090" b="1" dirty="0">
                <a:solidFill>
                  <a:srgbClr val="1F3A3D"/>
                </a:solidFill>
              </a:rPr>
              <a:t> en acción: el cuerpo comunica algo que la mente aún no ha formulado.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108678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296F-4010-F0DD-24E5-15928D059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B4FDF5B-FD7B-8323-014F-24029EE51C00}"/>
              </a:ext>
            </a:extLst>
          </p:cNvPr>
          <p:cNvSpPr/>
          <p:nvPr/>
        </p:nvSpPr>
        <p:spPr>
          <a:xfrm>
            <a:off x="571500" y="428625"/>
            <a:ext cx="1328441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2. AFECTO DE BASE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0B9393C-FF38-3434-38EC-E25E120A5F91}"/>
              </a:ext>
            </a:extLst>
          </p:cNvPr>
          <p:cNvSpPr/>
          <p:nvPr/>
        </p:nvSpPr>
        <p:spPr>
          <a:xfrm>
            <a:off x="571500" y="569724"/>
            <a:ext cx="2537554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</a:t>
            </a:r>
            <a:r>
              <a:rPr lang="en-US" sz="2000" b="1" dirty="0" err="1">
                <a:solidFill>
                  <a:srgbClr val="1F3A3D"/>
                </a:solidFill>
              </a:rPr>
              <a:t>clima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emocional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4F2263C-C1BF-CC72-7202-302C13A92841}"/>
              </a:ext>
            </a:extLst>
          </p:cNvPr>
          <p:cNvSpPr/>
          <p:nvPr/>
        </p:nvSpPr>
        <p:spPr>
          <a:xfrm>
            <a:off x="468337" y="1355843"/>
            <a:ext cx="3971925" cy="12584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s-ES" sz="1269" dirty="0">
                <a:solidFill>
                  <a:srgbClr val="5A6A6A"/>
                </a:solidFill>
              </a:rPr>
              <a:t>Las señales interoceptivas se combinan con datos del entorno y la memoria para generar una </a:t>
            </a:r>
            <a:r>
              <a:rPr lang="es-ES" sz="1269" dirty="0" err="1">
                <a:solidFill>
                  <a:srgbClr val="5A6A6A"/>
                </a:solidFill>
              </a:rPr>
              <a:t>sensacion</a:t>
            </a:r>
            <a:r>
              <a:rPr lang="es-ES" sz="1269" dirty="0">
                <a:solidFill>
                  <a:srgbClr val="5A6A6A"/>
                </a:solidFill>
              </a:rPr>
              <a:t> general. Este determina si, en un momento dado, la experiencia se tiñe de bienestar, malestar o neutralidad.</a:t>
            </a:r>
            <a:endParaRPr lang="en-US" sz="1269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9D0A98CC-4B8C-863C-015A-DD082353D68B}"/>
              </a:ext>
            </a:extLst>
          </p:cNvPr>
          <p:cNvSpPr/>
          <p:nvPr/>
        </p:nvSpPr>
        <p:spPr>
          <a:xfrm>
            <a:off x="458958" y="3031101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4E403FED-F608-463D-53B2-05ED8951E4E2}"/>
              </a:ext>
            </a:extLst>
          </p:cNvPr>
          <p:cNvSpPr/>
          <p:nvPr/>
        </p:nvSpPr>
        <p:spPr>
          <a:xfrm>
            <a:off x="458958" y="3031101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6BAD269-E583-D7A5-7584-8FC2BED4AF48}"/>
              </a:ext>
            </a:extLst>
          </p:cNvPr>
          <p:cNvSpPr/>
          <p:nvPr/>
        </p:nvSpPr>
        <p:spPr>
          <a:xfrm>
            <a:off x="629639" y="3324827"/>
            <a:ext cx="3659137" cy="4160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s-ES" sz="1090" b="1" dirty="0">
                <a:solidFill>
                  <a:srgbClr val="1F3A3D"/>
                </a:solidFill>
              </a:rPr>
              <a:t>No es una </a:t>
            </a:r>
            <a:r>
              <a:rPr lang="es-ES" sz="1090" b="1" dirty="0" err="1">
                <a:solidFill>
                  <a:srgbClr val="1F3A3D"/>
                </a:solidFill>
              </a:rPr>
              <a:t>emocion</a:t>
            </a:r>
            <a:r>
              <a:rPr lang="es-ES" sz="1090" b="1" dirty="0">
                <a:solidFill>
                  <a:srgbClr val="1F3A3D"/>
                </a:solidFill>
              </a:rPr>
              <a:t> nombrada </a:t>
            </a:r>
            <a:r>
              <a:rPr lang="es-ES" sz="1090" b="1" dirty="0" err="1">
                <a:solidFill>
                  <a:srgbClr val="1F3A3D"/>
                </a:solidFill>
              </a:rPr>
              <a:t>todavia</a:t>
            </a:r>
            <a:r>
              <a:rPr lang="es-ES" sz="1090" b="1" dirty="0">
                <a:solidFill>
                  <a:srgbClr val="1F3A3D"/>
                </a:solidFill>
              </a:rPr>
              <a:t>. Es un "clima emocional de fondo".</a:t>
            </a:r>
            <a:endParaRPr lang="en-US" sz="1090" dirty="0"/>
          </a:p>
        </p:txBody>
      </p:sp>
      <p:pic>
        <p:nvPicPr>
          <p:cNvPr id="7" name="Imagen 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91BAB012-3922-367E-71F8-8BE3EF2D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92" y="1226523"/>
            <a:ext cx="4224556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0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B902-CDB1-857C-665C-2450CA10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14B6382-F153-3B12-BD5A-D81790339BF9}"/>
              </a:ext>
            </a:extLst>
          </p:cNvPr>
          <p:cNvSpPr/>
          <p:nvPr/>
        </p:nvSpPr>
        <p:spPr>
          <a:xfrm>
            <a:off x="571500" y="428625"/>
            <a:ext cx="844398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3. VALENCIA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DD00CEA-AA44-9AC4-0828-E88CAB12713F}"/>
              </a:ext>
            </a:extLst>
          </p:cNvPr>
          <p:cNvSpPr/>
          <p:nvPr/>
        </p:nvSpPr>
        <p:spPr>
          <a:xfrm>
            <a:off x="571500" y="569724"/>
            <a:ext cx="3087384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 err="1">
                <a:solidFill>
                  <a:srgbClr val="1F3A3D"/>
                </a:solidFill>
              </a:rPr>
              <a:t>Evaluacion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automática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766BC66-553A-EFDB-5CD2-2157B18B4A2B}"/>
              </a:ext>
            </a:extLst>
          </p:cNvPr>
          <p:cNvSpPr/>
          <p:nvPr/>
        </p:nvSpPr>
        <p:spPr>
          <a:xfrm>
            <a:off x="415075" y="3716473"/>
            <a:ext cx="3971925" cy="1002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s-ES" sz="1269" dirty="0">
                <a:solidFill>
                  <a:srgbClr val="5A6A6A"/>
                </a:solidFill>
              </a:rPr>
              <a:t>La valencia determina si el afecto de base es positivo (placer) o negativo (displacer). Es una respuesta automática que orienta hacia lo que beneficia y aleja de lo que amenaza</a:t>
            </a:r>
            <a:endParaRPr lang="en-US" sz="1269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66DC05D-9BA1-AE53-8092-B0D1FCA20F64}"/>
              </a:ext>
            </a:extLst>
          </p:cNvPr>
          <p:cNvSpPr/>
          <p:nvPr/>
        </p:nvSpPr>
        <p:spPr>
          <a:xfrm>
            <a:off x="4796497" y="3716473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614C0BBE-37F2-7EF0-16FA-8EF035E7592E}"/>
              </a:ext>
            </a:extLst>
          </p:cNvPr>
          <p:cNvSpPr/>
          <p:nvPr/>
        </p:nvSpPr>
        <p:spPr>
          <a:xfrm>
            <a:off x="4796497" y="3716473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86FE45F-5392-05DC-9E33-ACCCB9A1A0D5}"/>
              </a:ext>
            </a:extLst>
          </p:cNvPr>
          <p:cNvSpPr/>
          <p:nvPr/>
        </p:nvSpPr>
        <p:spPr>
          <a:xfrm>
            <a:off x="4967178" y="4010199"/>
            <a:ext cx="3659137" cy="4160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s-ES" sz="1090" b="1" dirty="0">
                <a:solidFill>
                  <a:srgbClr val="1F3A3D"/>
                </a:solidFill>
              </a:rPr>
              <a:t>El cerebro </a:t>
            </a:r>
            <a:r>
              <a:rPr lang="es-ES" sz="1090" b="1" dirty="0" err="1">
                <a:solidFill>
                  <a:srgbClr val="1F3A3D"/>
                </a:solidFill>
              </a:rPr>
              <a:t>evalua</a:t>
            </a:r>
            <a:r>
              <a:rPr lang="es-ES" sz="1090" b="1" dirty="0">
                <a:solidFill>
                  <a:srgbClr val="1F3A3D"/>
                </a:solidFill>
              </a:rPr>
              <a:t> </a:t>
            </a:r>
            <a:r>
              <a:rPr lang="es-ES" sz="1090" b="1" dirty="0" err="1">
                <a:solidFill>
                  <a:srgbClr val="1F3A3D"/>
                </a:solidFill>
              </a:rPr>
              <a:t>automaticamente</a:t>
            </a:r>
            <a:r>
              <a:rPr lang="es-ES" sz="1090" b="1" dirty="0">
                <a:solidFill>
                  <a:srgbClr val="1F3A3D"/>
                </a:solidFill>
              </a:rPr>
              <a:t>:</a:t>
            </a:r>
          </a:p>
          <a:p>
            <a:pPr>
              <a:lnSpc>
                <a:spcPts val="1700"/>
              </a:lnSpc>
            </a:pPr>
            <a:r>
              <a:rPr lang="es-ES" sz="1090" b="1" dirty="0">
                <a:solidFill>
                  <a:srgbClr val="1F3A3D"/>
                </a:solidFill>
              </a:rPr>
              <a:t> ¿esto es bueno o malo para mi?</a:t>
            </a:r>
            <a:endParaRPr lang="en-US" sz="1090" dirty="0"/>
          </a:p>
        </p:txBody>
      </p:sp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9C7790E9-8C3A-D0B9-08E4-CEC613A0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98" y="1326616"/>
            <a:ext cx="5684801" cy="19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6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DC25-A724-4190-6EE2-05995DB4B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CC60759-95B8-4F5E-1BE4-60553A8FDA59}"/>
              </a:ext>
            </a:extLst>
          </p:cNvPr>
          <p:cNvSpPr/>
          <p:nvPr/>
        </p:nvSpPr>
        <p:spPr>
          <a:xfrm>
            <a:off x="571500" y="428625"/>
            <a:ext cx="1018036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4. ACTIVACIÓN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ED62CB0-6718-58FD-5A74-846A2C77D032}"/>
              </a:ext>
            </a:extLst>
          </p:cNvPr>
          <p:cNvSpPr/>
          <p:nvPr/>
        </p:nvSpPr>
        <p:spPr>
          <a:xfrm>
            <a:off x="571500" y="569724"/>
            <a:ext cx="2188100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Nivel de </a:t>
            </a:r>
            <a:r>
              <a:rPr lang="en-US" sz="2000" b="1" dirty="0" err="1">
                <a:solidFill>
                  <a:srgbClr val="1F3A3D"/>
                </a:solidFill>
              </a:rPr>
              <a:t>energía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AEB258E-84A3-D4D0-EE25-80857E67E9C5}"/>
              </a:ext>
            </a:extLst>
          </p:cNvPr>
          <p:cNvSpPr/>
          <p:nvPr/>
        </p:nvSpPr>
        <p:spPr>
          <a:xfrm>
            <a:off x="468337" y="1355843"/>
            <a:ext cx="3971925" cy="10020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s-ES" sz="1269" dirty="0">
                <a:solidFill>
                  <a:srgbClr val="5A6A6A"/>
                </a:solidFill>
              </a:rPr>
              <a:t>La activación mide el nivel de energía o urgencia asociado a la emoción. Una activación alta impulsa respuesta rápida y fuerte; una activación baja permite respuesta más calmada.</a:t>
            </a:r>
            <a:endParaRPr lang="en-US" sz="1269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422F9E8-D9BA-F137-6418-614E3CEFE1FC}"/>
              </a:ext>
            </a:extLst>
          </p:cNvPr>
          <p:cNvSpPr/>
          <p:nvPr/>
        </p:nvSpPr>
        <p:spPr>
          <a:xfrm>
            <a:off x="458958" y="2730990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1A8331B4-4B37-585C-9195-224E288830FE}"/>
              </a:ext>
            </a:extLst>
          </p:cNvPr>
          <p:cNvSpPr/>
          <p:nvPr/>
        </p:nvSpPr>
        <p:spPr>
          <a:xfrm>
            <a:off x="458958" y="2730990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80A164E-C1FD-5041-ED3C-014260B69A38}"/>
              </a:ext>
            </a:extLst>
          </p:cNvPr>
          <p:cNvSpPr/>
          <p:nvPr/>
        </p:nvSpPr>
        <p:spPr>
          <a:xfrm>
            <a:off x="629639" y="3024716"/>
            <a:ext cx="3659137" cy="4160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s-ES" sz="1090" b="1" dirty="0" err="1">
                <a:solidFill>
                  <a:srgbClr val="1F3A3D"/>
                </a:solidFill>
              </a:rPr>
              <a:t>Ademas</a:t>
            </a:r>
            <a:r>
              <a:rPr lang="es-ES" sz="1090" b="1" dirty="0">
                <a:solidFill>
                  <a:srgbClr val="1F3A3D"/>
                </a:solidFill>
              </a:rPr>
              <a:t> de valencia, el cerebro </a:t>
            </a:r>
            <a:r>
              <a:rPr lang="es-ES" sz="1090" b="1" dirty="0" err="1">
                <a:solidFill>
                  <a:srgbClr val="1F3A3D"/>
                </a:solidFill>
              </a:rPr>
              <a:t>evalua</a:t>
            </a:r>
            <a:r>
              <a:rPr lang="es-ES" sz="1090" b="1" dirty="0">
                <a:solidFill>
                  <a:srgbClr val="1F3A3D"/>
                </a:solidFill>
              </a:rPr>
              <a:t>: </a:t>
            </a:r>
          </a:p>
          <a:p>
            <a:pPr>
              <a:lnSpc>
                <a:spcPts val="1700"/>
              </a:lnSpc>
            </a:pPr>
            <a:r>
              <a:rPr lang="es-ES" sz="1090" b="1" dirty="0">
                <a:solidFill>
                  <a:srgbClr val="1F3A3D"/>
                </a:solidFill>
              </a:rPr>
              <a:t>¿cuanta </a:t>
            </a:r>
            <a:r>
              <a:rPr lang="es-ES" sz="1090" b="1" dirty="0" err="1">
                <a:solidFill>
                  <a:srgbClr val="1F3A3D"/>
                </a:solidFill>
              </a:rPr>
              <a:t>energia</a:t>
            </a:r>
            <a:r>
              <a:rPr lang="es-ES" sz="1090" b="1" dirty="0">
                <a:solidFill>
                  <a:srgbClr val="1F3A3D"/>
                </a:solidFill>
              </a:rPr>
              <a:t> requiere esto?</a:t>
            </a:r>
            <a:endParaRPr lang="en-US" sz="1090" dirty="0"/>
          </a:p>
        </p:txBody>
      </p:sp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8574616D-4022-46AC-54D8-F0B83A52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62" y="833141"/>
            <a:ext cx="2586056" cy="35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B4EC-5ADE-87A3-2CED-C0B0892D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66F5EB4-7A6B-536E-6F26-1818BF6C05AD}"/>
              </a:ext>
            </a:extLst>
          </p:cNvPr>
          <p:cNvSpPr/>
          <p:nvPr/>
        </p:nvSpPr>
        <p:spPr>
          <a:xfrm>
            <a:off x="571500" y="428625"/>
            <a:ext cx="776816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5. IMPULSO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6223F6-12D5-57A7-556E-5D1B76CE9839}"/>
              </a:ext>
            </a:extLst>
          </p:cNvPr>
          <p:cNvSpPr/>
          <p:nvPr/>
        </p:nvSpPr>
        <p:spPr>
          <a:xfrm>
            <a:off x="571500" y="569724"/>
            <a:ext cx="3008837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 err="1">
                <a:solidFill>
                  <a:srgbClr val="1F3A3D"/>
                </a:solidFill>
              </a:rPr>
              <a:t>Decisión</a:t>
            </a:r>
            <a:r>
              <a:rPr lang="en-US" sz="2000" b="1" dirty="0">
                <a:solidFill>
                  <a:srgbClr val="1F3A3D"/>
                </a:solidFill>
              </a:rPr>
              <a:t> y </a:t>
            </a:r>
            <a:r>
              <a:rPr lang="en-US" sz="2000" b="1" dirty="0" err="1">
                <a:solidFill>
                  <a:srgbClr val="1F3A3D"/>
                </a:solidFill>
              </a:rPr>
              <a:t>acción</a:t>
            </a:r>
            <a:r>
              <a:rPr lang="en-US" sz="2000" b="1" dirty="0">
                <a:solidFill>
                  <a:srgbClr val="1F3A3D"/>
                </a:solidFill>
              </a:rPr>
              <a:t> final</a:t>
            </a:r>
            <a:endParaRPr lang="en-US" sz="20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664B8FE-1E37-AF48-67C3-C60E1B26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72" y="1171893"/>
            <a:ext cx="6487256" cy="38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7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3971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Automatización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24608" y="574687"/>
            <a:ext cx="3971925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Autopista del Hábito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19570" y="3917587"/>
            <a:ext cx="397192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Tu cerebro busca eficiencia. Cada vez que repites una reacción (ej: gritar ante una crítica), las neuronas se conectan más fuerte.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4814771" y="3814784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4814771" y="3814784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5029084" y="4029096"/>
            <a:ext cx="3543300" cy="660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El secuestro emocional se vuelve inevitable porque la señal viaja demasiado rápido para que puedas interceptarla.</a:t>
            </a:r>
            <a:endParaRPr lang="en-US" sz="1090" dirty="0"/>
          </a:p>
        </p:txBody>
      </p:sp>
      <p:pic>
        <p:nvPicPr>
          <p:cNvPr id="14" name="Imagen 13" descr="Diagrama&#10;&#10;El contenido generado por IA puede ser incorrecto.">
            <a:extLst>
              <a:ext uri="{FF2B5EF4-FFF2-40B4-BE49-F238E27FC236}">
                <a16:creationId xmlns:a16="http://schemas.microsoft.com/office/drawing/2014/main" id="{507BCD1F-7694-D7FC-0CB6-791C9C84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4" y="1091694"/>
            <a:ext cx="6210562" cy="24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Contexto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Lo que traes de M1 y M2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71500" y="1494830"/>
            <a:ext cx="3786188" cy="252531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571500" y="1494830"/>
            <a:ext cx="3786188" cy="42863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748433"/>
            <a:ext cx="214313" cy="214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07281" y="1737717"/>
            <a:ext cx="13705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F3A3D"/>
                </a:solidFill>
              </a:rPr>
              <a:t>M1: Lo que Soy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785813" y="2143125"/>
            <a:ext cx="3357563" cy="400050"/>
          </a:xfrm>
          <a:prstGeom prst="rect">
            <a:avLst/>
          </a:prstGeom>
          <a:noFill/>
          <a:ln/>
        </p:spPr>
        <p:txBody>
          <a:bodyPr wrap="squar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Tu cerebro construye la realidad mediante predicción.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85813" y="2650331"/>
            <a:ext cx="3357563" cy="400050"/>
          </a:xfrm>
          <a:prstGeom prst="rect">
            <a:avLst/>
          </a:prstGeom>
          <a:noFill/>
          <a:ln/>
        </p:spPr>
        <p:txBody>
          <a:bodyPr wrap="squar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El Sistema 1 (automático) domina las decisiones.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85813" y="3157538"/>
            <a:ext cx="3357563" cy="200025"/>
          </a:xfrm>
          <a:prstGeom prst="rect">
            <a:avLst/>
          </a:prstGeom>
          <a:noFill/>
          <a:ln/>
        </p:spPr>
        <p:txBody>
          <a:bodyPr wrap="non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La atención es la "puerta" de la consciencia.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4786313" y="1494830"/>
            <a:ext cx="3786188" cy="252531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9"/>
          <p:cNvSpPr/>
          <p:nvPr/>
        </p:nvSpPr>
        <p:spPr>
          <a:xfrm>
            <a:off x="4786313" y="1494830"/>
            <a:ext cx="3786188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0"/>
          <p:cNvSpPr/>
          <p:nvPr/>
        </p:nvSpPr>
        <p:spPr>
          <a:xfrm>
            <a:off x="821531" y="2143125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821531" y="2650331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16" name="Text 12"/>
          <p:cNvSpPr/>
          <p:nvPr/>
        </p:nvSpPr>
        <p:spPr>
          <a:xfrm>
            <a:off x="821531" y="3157538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1748433"/>
            <a:ext cx="187523" cy="21431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95305" y="1737717"/>
            <a:ext cx="146625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F3A3D"/>
                </a:solidFill>
              </a:rPr>
              <a:t>M2: Cómo Estoy</a:t>
            </a:r>
            <a:endParaRPr lang="en-US" sz="1193" dirty="0"/>
          </a:p>
        </p:txBody>
      </p:sp>
      <p:sp>
        <p:nvSpPr>
          <p:cNvPr id="19" name="Text 14"/>
          <p:cNvSpPr/>
          <p:nvPr/>
        </p:nvSpPr>
        <p:spPr>
          <a:xfrm>
            <a:off x="5000625" y="2143125"/>
            <a:ext cx="3357563" cy="400050"/>
          </a:xfrm>
          <a:prstGeom prst="rect">
            <a:avLst/>
          </a:prstGeom>
          <a:noFill/>
          <a:ln/>
        </p:spPr>
        <p:txBody>
          <a:bodyPr wrap="squar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El cuerpo es fuente de información, no un contenedor.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5000625" y="2650331"/>
            <a:ext cx="3357563" cy="200025"/>
          </a:xfrm>
          <a:prstGeom prst="rect">
            <a:avLst/>
          </a:prstGeom>
          <a:noFill/>
          <a:ln/>
        </p:spPr>
        <p:txBody>
          <a:bodyPr wrap="non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La ínsula integra cuerpo, cognición y emoción.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5000625" y="2957513"/>
            <a:ext cx="3357563" cy="200025"/>
          </a:xfrm>
          <a:prstGeom prst="rect">
            <a:avLst/>
          </a:prstGeom>
          <a:noFill/>
          <a:ln/>
        </p:spPr>
        <p:txBody>
          <a:bodyPr wrap="none" lIns="21259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El cuerpo siempre está en el presente (anclaje).</a:t>
            </a:r>
            <a:endParaRPr lang="en-US" sz="1050" dirty="0"/>
          </a:p>
        </p:txBody>
      </p:sp>
      <p:sp>
        <p:nvSpPr>
          <p:cNvPr id="22" name="Shape 17"/>
          <p:cNvSpPr/>
          <p:nvPr/>
        </p:nvSpPr>
        <p:spPr>
          <a:xfrm>
            <a:off x="571500" y="4234458"/>
            <a:ext cx="8001000" cy="480417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18"/>
          <p:cNvSpPr/>
          <p:nvPr/>
        </p:nvSpPr>
        <p:spPr>
          <a:xfrm>
            <a:off x="571500" y="4234458"/>
            <a:ext cx="28575" cy="480417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19"/>
          <p:cNvSpPr/>
          <p:nvPr/>
        </p:nvSpPr>
        <p:spPr>
          <a:xfrm>
            <a:off x="571500" y="4234458"/>
            <a:ext cx="8001000" cy="480417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F3A3D"/>
                </a:solidFill>
              </a:rPr>
              <a:t>Has desmontado la ilusión del agente racional (M1) y descubierto al cuerpo como fuente de información (M2).</a:t>
            </a:r>
            <a:endParaRPr lang="en-US" sz="987" dirty="0"/>
          </a:p>
        </p:txBody>
      </p:sp>
      <p:sp>
        <p:nvSpPr>
          <p:cNvPr id="25" name="Text 20"/>
          <p:cNvSpPr/>
          <p:nvPr/>
        </p:nvSpPr>
        <p:spPr>
          <a:xfrm>
            <a:off x="5036344" y="2143125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26" name="Text 21"/>
          <p:cNvSpPr/>
          <p:nvPr/>
        </p:nvSpPr>
        <p:spPr>
          <a:xfrm>
            <a:off x="5036344" y="2650331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27" name="Text 22"/>
          <p:cNvSpPr/>
          <p:nvPr/>
        </p:nvSpPr>
        <p:spPr>
          <a:xfrm>
            <a:off x="5036344" y="2957513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3120555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178" y="1617166"/>
            <a:ext cx="1871251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Dime qué Sientes y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te Diré qué 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Cómo tu estado emocional dirige el foco de tu atención.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9297" y="339333"/>
            <a:ext cx="3971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Filtro Atencional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29297" y="582221"/>
            <a:ext cx="7240758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Emoción es el Portero de tu Consciencia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26136" y="1404143"/>
            <a:ext cx="2410850" cy="2027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Tu cerebro recibe millones de bits de información por segundo, pero solo puedes procesar unos pocos. ¿Quién decide qué entra y qué se queda fuera? </a:t>
            </a:r>
            <a:r>
              <a:rPr lang="en-US" sz="1193" b="1" dirty="0">
                <a:solidFill>
                  <a:srgbClr val="5A6A6A"/>
                </a:solidFill>
              </a:rPr>
              <a:t>Tus emociones.</a:t>
            </a:r>
            <a:r>
              <a:rPr lang="en-US" sz="1269" dirty="0">
                <a:solidFill>
                  <a:srgbClr val="5A6A6A"/>
                </a:solidFill>
              </a:rPr>
              <a:t> Ellas etiquetan qué es "relevante" ahora mismo.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815341" y="4145546"/>
            <a:ext cx="7240758" cy="831466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815341" y="4145546"/>
            <a:ext cx="28575" cy="831466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088633" y="4347605"/>
            <a:ext cx="4819798" cy="4195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1F3A3D"/>
                </a:solidFill>
              </a:rPr>
              <a:t>No ves "todo lo que hay".
 Ves lo que le importa a tu estado emocional actual.</a:t>
            </a:r>
            <a:endParaRPr lang="en-US" sz="1200" dirty="0"/>
          </a:p>
        </p:txBody>
      </p: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C527CC6C-A464-A842-6611-784631D0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91" y="1136409"/>
            <a:ext cx="5756804" cy="27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9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7AC06-645A-D3CC-C75A-4E71176C4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m03-mago">
            <a:hlinkClick r:id="" action="ppaction://media"/>
            <a:extLst>
              <a:ext uri="{FF2B5EF4-FFF2-40B4-BE49-F238E27FC236}">
                <a16:creationId xmlns:a16="http://schemas.microsoft.com/office/drawing/2014/main" id="{F0B5E1C7-8CCA-A4EC-8363-D2ECCB4E0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776" y="301419"/>
            <a:ext cx="7630849" cy="45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Efecto en la Percepción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Túnel vs. Panorámica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71500" y="1494830"/>
            <a:ext cx="3857625" cy="357366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571500" y="1494830"/>
            <a:ext cx="3857625" cy="42863"/>
          </a:xfrm>
          <a:prstGeom prst="rect">
            <a:avLst/>
          </a:prstGeom>
          <a:solidFill>
            <a:srgbClr val="5A6A6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5"/>
          <p:cNvSpPr/>
          <p:nvPr/>
        </p:nvSpPr>
        <p:spPr>
          <a:xfrm>
            <a:off x="1586929" y="2865930"/>
            <a:ext cx="171818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Visión de Túnel</a:t>
            </a:r>
            <a:endParaRPr lang="en-US" sz="1602" dirty="0"/>
          </a:p>
        </p:txBody>
      </p:sp>
      <p:sp>
        <p:nvSpPr>
          <p:cNvPr id="11" name="Text 7"/>
          <p:cNvSpPr/>
          <p:nvPr/>
        </p:nvSpPr>
        <p:spPr>
          <a:xfrm>
            <a:off x="928688" y="3339703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•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1071563" y="3341489"/>
            <a:ext cx="27489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Foco estrecho en el detalle o la amenaza.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928688" y="3646884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•</a:t>
            </a:r>
            <a:endParaRPr lang="en-US" sz="987" dirty="0"/>
          </a:p>
        </p:txBody>
      </p:sp>
      <p:sp>
        <p:nvSpPr>
          <p:cNvPr id="14" name="Text 10"/>
          <p:cNvSpPr/>
          <p:nvPr/>
        </p:nvSpPr>
        <p:spPr>
          <a:xfrm>
            <a:off x="1071563" y="3648670"/>
            <a:ext cx="24196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Ignora el contexto y las alternativas.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928688" y="3954066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•</a:t>
            </a:r>
            <a:endParaRPr lang="en-US" sz="987" dirty="0"/>
          </a:p>
        </p:txBody>
      </p:sp>
      <p:sp>
        <p:nvSpPr>
          <p:cNvPr id="16" name="Text 12"/>
          <p:cNvSpPr/>
          <p:nvPr/>
        </p:nvSpPr>
        <p:spPr>
          <a:xfrm>
            <a:off x="1071563" y="3955852"/>
            <a:ext cx="2496741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Ideal para ejecución precisa o peligro inmediato.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1719662" y="4504134"/>
            <a:ext cx="1561300" cy="278606"/>
          </a:xfrm>
          <a:prstGeom prst="round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4"/>
          <p:cNvSpPr/>
          <p:nvPr/>
        </p:nvSpPr>
        <p:spPr>
          <a:xfrm>
            <a:off x="1719662" y="4504134"/>
            <a:ext cx="1561300" cy="278606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5A6A6A"/>
                </a:solidFill>
              </a:rPr>
              <a:t>Modo Supervivencia</a:t>
            </a:r>
            <a:endParaRPr lang="en-US" sz="683" dirty="0"/>
          </a:p>
        </p:txBody>
      </p:sp>
      <p:sp>
        <p:nvSpPr>
          <p:cNvPr id="19" name="Shape 15"/>
          <p:cNvSpPr/>
          <p:nvPr/>
        </p:nvSpPr>
        <p:spPr>
          <a:xfrm>
            <a:off x="4714875" y="1494830"/>
            <a:ext cx="3857625" cy="357366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6"/>
          <p:cNvSpPr/>
          <p:nvPr/>
        </p:nvSpPr>
        <p:spPr>
          <a:xfrm>
            <a:off x="4714875" y="1494830"/>
            <a:ext cx="3857625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18"/>
          <p:cNvSpPr/>
          <p:nvPr/>
        </p:nvSpPr>
        <p:spPr>
          <a:xfrm>
            <a:off x="5587081" y="2875052"/>
            <a:ext cx="211318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Visión Panorámica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5072063" y="3339703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26" name="Text 21"/>
          <p:cNvSpPr/>
          <p:nvPr/>
        </p:nvSpPr>
        <p:spPr>
          <a:xfrm>
            <a:off x="5214938" y="3341489"/>
            <a:ext cx="14160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Foco amplio y global.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5072063" y="3646884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28" name="Text 23"/>
          <p:cNvSpPr/>
          <p:nvPr/>
        </p:nvSpPr>
        <p:spPr>
          <a:xfrm>
            <a:off x="5214938" y="3648670"/>
            <a:ext cx="24194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Conecta puntos y ve oportunidades.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5072063" y="3954066"/>
            <a:ext cx="5374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DC8060"/>
                </a:solidFill>
              </a:rPr>
              <a:t>•</a:t>
            </a:r>
            <a:endParaRPr lang="en-US" sz="987" dirty="0"/>
          </a:p>
        </p:txBody>
      </p:sp>
      <p:sp>
        <p:nvSpPr>
          <p:cNvPr id="30" name="Text 25"/>
          <p:cNvSpPr/>
          <p:nvPr/>
        </p:nvSpPr>
        <p:spPr>
          <a:xfrm>
            <a:off x="5214938" y="3955852"/>
            <a:ext cx="2311171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Ideal para creatividad, estrategia y aprendizaje.</a:t>
            </a:r>
            <a:endParaRPr lang="en-US" sz="1050" dirty="0"/>
          </a:p>
        </p:txBody>
      </p:sp>
      <p:sp>
        <p:nvSpPr>
          <p:cNvPr id="31" name="Shape 26"/>
          <p:cNvSpPr/>
          <p:nvPr/>
        </p:nvSpPr>
        <p:spPr>
          <a:xfrm>
            <a:off x="5908774" y="4461272"/>
            <a:ext cx="1469799" cy="278606"/>
          </a:xfrm>
          <a:prstGeom prst="roundRect">
            <a:avLst/>
          </a:prstGeom>
          <a:solidFill>
            <a:srgbClr val="FFF0E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2" name="Text 27"/>
          <p:cNvSpPr/>
          <p:nvPr/>
        </p:nvSpPr>
        <p:spPr>
          <a:xfrm>
            <a:off x="5908774" y="4461272"/>
            <a:ext cx="1469799" cy="278606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DC8060"/>
                </a:solidFill>
              </a:rPr>
              <a:t>Modo Exploración</a:t>
            </a:r>
            <a:endParaRPr lang="en-US" sz="683" dirty="0"/>
          </a:p>
        </p:txBody>
      </p:sp>
      <p:pic>
        <p:nvPicPr>
          <p:cNvPr id="34" name="Imagen 33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E78FCD59-2786-193A-7C94-A3425F9E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17" y="1672323"/>
            <a:ext cx="2920011" cy="948540"/>
          </a:xfrm>
          <a:prstGeom prst="rect">
            <a:avLst/>
          </a:prstGeom>
        </p:spPr>
      </p:pic>
      <p:pic>
        <p:nvPicPr>
          <p:cNvPr id="36" name="Imagen 35" descr="Gráfico de embudo&#10;&#10;El contenido generado por IA puede ser incorrecto.">
            <a:extLst>
              <a:ext uri="{FF2B5EF4-FFF2-40B4-BE49-F238E27FC236}">
                <a16:creationId xmlns:a16="http://schemas.microsoft.com/office/drawing/2014/main" id="{28CE5190-4F4B-979E-564D-FE35AE84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83" y="1672323"/>
            <a:ext cx="2715065" cy="9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6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7342" y="1617166"/>
            <a:ext cx="1768087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1096" y="1988625"/>
            <a:ext cx="5796521" cy="110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 dirty="0">
                <a:solidFill>
                  <a:srgbClr val="FFFFFF"/>
                </a:solidFill>
                <a:latin typeface="Montserrat"/>
              </a:rPr>
              <a:t>El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Bucle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: Lo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que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Piensas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,</a:t>
            </a:r>
          </a:p>
          <a:p>
            <a:pPr algn="l"/>
            <a:r>
              <a:rPr sz="3294" b="1" dirty="0" err="1">
                <a:solidFill>
                  <a:srgbClr val="FFFFFF"/>
                </a:solidFill>
                <a:latin typeface="Montserrat"/>
              </a:rPr>
              <a:t>Sientes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 (y </a:t>
            </a:r>
            <a:r>
              <a:rPr sz="3294" b="1" dirty="0" err="1">
                <a:solidFill>
                  <a:srgbClr val="FFFFFF"/>
                </a:solidFill>
                <a:latin typeface="Montserrat"/>
              </a:rPr>
              <a:t>Viceversa</a:t>
            </a:r>
            <a:r>
              <a:rPr sz="3294" b="1" dirty="0">
                <a:solidFill>
                  <a:srgbClr val="FFFFFF"/>
                </a:solidFill>
                <a:latin typeface="Montserrat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Aprender a intervenir en la conversación constante entre mente y cuerpo.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594438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Bidireccionalidad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837326"/>
            <a:ext cx="7189177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Una </a:t>
            </a:r>
            <a:r>
              <a:rPr lang="en-US" sz="2000" b="1" dirty="0" err="1">
                <a:solidFill>
                  <a:srgbClr val="1F3A3D"/>
                </a:solidFill>
              </a:rPr>
              <a:t>Conversación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en</a:t>
            </a:r>
            <a:r>
              <a:rPr lang="en-US" sz="2000" b="1" dirty="0">
                <a:solidFill>
                  <a:srgbClr val="1F3A3D"/>
                </a:solidFill>
              </a:rPr>
              <a:t> dos </a:t>
            </a:r>
            <a:r>
              <a:rPr lang="en-US" sz="2000" b="1" dirty="0" err="1">
                <a:solidFill>
                  <a:srgbClr val="1F3A3D"/>
                </a:solidFill>
              </a:rPr>
              <a:t>direcciones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52122" y="1910517"/>
            <a:ext cx="35718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Solemos pensar que la emoción "nos sucede". Pero la realidad es un bucle constante.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452122" y="2896354"/>
            <a:ext cx="3571875" cy="1308646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452122" y="2896354"/>
            <a:ext cx="28575" cy="1308646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666435" y="3110667"/>
            <a:ext cx="3143250" cy="88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Tus pensamientos (interpretaciones, historias) moldean activamente tus emociones, y tus emociones filtran tus pensamientos.</a:t>
            </a:r>
            <a:endParaRPr lang="en-US" sz="1090" dirty="0"/>
          </a:p>
        </p:txBody>
      </p:sp>
      <p:pic>
        <p:nvPicPr>
          <p:cNvPr id="20" name="Imagen 19" descr="Diagrama&#10;&#10;El contenido generado por IA puede ser incorrecto.">
            <a:extLst>
              <a:ext uri="{FF2B5EF4-FFF2-40B4-BE49-F238E27FC236}">
                <a16:creationId xmlns:a16="http://schemas.microsoft.com/office/drawing/2014/main" id="{DFE46CC8-63F9-44E4-B955-D615898F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46" y="1343488"/>
            <a:ext cx="4433758" cy="31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2118A-F5E1-AF3E-7186-2C27DDC46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158663-0F1B-F2EE-A2F3-CD2EA249172E}"/>
              </a:ext>
            </a:extLst>
          </p:cNvPr>
          <p:cNvSpPr/>
          <p:nvPr/>
        </p:nvSpPr>
        <p:spPr>
          <a:xfrm>
            <a:off x="428625" y="428625"/>
            <a:ext cx="8286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Estrategias de Intervención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DB847DC-55B4-5611-C9A0-5207F1DA0D4C}"/>
              </a:ext>
            </a:extLst>
          </p:cNvPr>
          <p:cNvSpPr/>
          <p:nvPr/>
        </p:nvSpPr>
        <p:spPr>
          <a:xfrm>
            <a:off x="428625" y="671513"/>
            <a:ext cx="8286750" cy="3711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Dos Puertas de Entrada para </a:t>
            </a:r>
            <a:r>
              <a:rPr lang="en-US" sz="2000" b="1" dirty="0" err="1">
                <a:solidFill>
                  <a:srgbClr val="1F3A3D"/>
                </a:solidFill>
              </a:rPr>
              <a:t>el</a:t>
            </a:r>
            <a:r>
              <a:rPr lang="en-US" sz="2000" b="1" dirty="0">
                <a:solidFill>
                  <a:srgbClr val="1F3A3D"/>
                </a:solidFill>
              </a:rPr>
              <a:t> </a:t>
            </a:r>
            <a:r>
              <a:rPr lang="en-US" sz="2000" b="1" dirty="0" err="1">
                <a:solidFill>
                  <a:srgbClr val="1F3A3D"/>
                </a:solidFill>
              </a:rPr>
              <a:t>cambio</a:t>
            </a:r>
            <a:endParaRPr lang="en-US" sz="20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D97F5F0-BD49-5B4B-D1F9-526DD8864FCE}"/>
              </a:ext>
            </a:extLst>
          </p:cNvPr>
          <p:cNvSpPr/>
          <p:nvPr/>
        </p:nvSpPr>
        <p:spPr>
          <a:xfrm>
            <a:off x="377043" y="1388059"/>
            <a:ext cx="4036219" cy="3615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324D09C-85E8-F8D0-2E3B-46704822D1C8}"/>
              </a:ext>
            </a:extLst>
          </p:cNvPr>
          <p:cNvSpPr/>
          <p:nvPr/>
        </p:nvSpPr>
        <p:spPr>
          <a:xfrm>
            <a:off x="377043" y="1388059"/>
            <a:ext cx="4036219" cy="42863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4A41840C-E856-C18B-96CC-BF38976E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83" y="1629161"/>
            <a:ext cx="312539" cy="35718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A2D9503B-4295-970D-7D47-BA8FC4212947}"/>
              </a:ext>
            </a:extLst>
          </p:cNvPr>
          <p:cNvSpPr/>
          <p:nvPr/>
        </p:nvSpPr>
        <p:spPr>
          <a:xfrm>
            <a:off x="1852869" y="2132795"/>
            <a:ext cx="108453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3A3D"/>
                </a:solidFill>
              </a:rPr>
              <a:t>El Cuerpo</a:t>
            </a:r>
            <a:endParaRPr lang="en-US" sz="1397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9594123-B62A-FC4F-A48F-30FA12FC6654}"/>
              </a:ext>
            </a:extLst>
          </p:cNvPr>
          <p:cNvSpPr/>
          <p:nvPr/>
        </p:nvSpPr>
        <p:spPr>
          <a:xfrm>
            <a:off x="1383251" y="2441763"/>
            <a:ext cx="20238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8A9696"/>
                </a:solidFill>
              </a:rPr>
              <a:t>Vía Bottom-Up (Abajo-Arriba)</a:t>
            </a:r>
            <a:endParaRPr lang="en-US" sz="784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28E8E0E-14E8-E12C-B5F1-13405615B776}"/>
              </a:ext>
            </a:extLst>
          </p:cNvPr>
          <p:cNvSpPr/>
          <p:nvPr/>
        </p:nvSpPr>
        <p:spPr>
          <a:xfrm>
            <a:off x="619931" y="2690008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EA63D34-9730-FE1C-C1DF-79ECE4CC84B9}"/>
              </a:ext>
            </a:extLst>
          </p:cNvPr>
          <p:cNvSpPr/>
          <p:nvPr/>
        </p:nvSpPr>
        <p:spPr>
          <a:xfrm>
            <a:off x="762806" y="2727513"/>
            <a:ext cx="8721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Respiración:</a:t>
            </a:r>
            <a:endParaRPr lang="en-US" sz="987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AB35E209-1D57-E262-6AEB-91C92D4F9B36}"/>
              </a:ext>
            </a:extLst>
          </p:cNvPr>
          <p:cNvSpPr/>
          <p:nvPr/>
        </p:nvSpPr>
        <p:spPr>
          <a:xfrm>
            <a:off x="1661356" y="2727513"/>
            <a:ext cx="3027973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Cambiar el ritmo para calmar el sistema nervioso.</a:t>
            </a:r>
            <a:endParaRPr lang="en-US" sz="10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298120B-17E1-EB61-7858-360B54065593}"/>
              </a:ext>
            </a:extLst>
          </p:cNvPr>
          <p:cNvSpPr/>
          <p:nvPr/>
        </p:nvSpPr>
        <p:spPr>
          <a:xfrm>
            <a:off x="619931" y="3190070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B47F4087-8121-FB51-ED8C-A9E521AAD378}"/>
              </a:ext>
            </a:extLst>
          </p:cNvPr>
          <p:cNvSpPr/>
          <p:nvPr/>
        </p:nvSpPr>
        <p:spPr>
          <a:xfrm>
            <a:off x="762806" y="3227575"/>
            <a:ext cx="5940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Postura:</a:t>
            </a:r>
            <a:endParaRPr lang="en-US" sz="987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0FA3E98D-8051-A7DB-4FC9-B8C9BDBD90E6}"/>
              </a:ext>
            </a:extLst>
          </p:cNvPr>
          <p:cNvSpPr/>
          <p:nvPr/>
        </p:nvSpPr>
        <p:spPr>
          <a:xfrm>
            <a:off x="1398036" y="3244541"/>
            <a:ext cx="2909660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Erguirse para generar confianza (Power Posing).</a:t>
            </a:r>
            <a:endParaRPr lang="en-US" sz="10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AB85A2A5-24A8-D470-51F4-A5F9EABAF0B8}"/>
              </a:ext>
            </a:extLst>
          </p:cNvPr>
          <p:cNvSpPr/>
          <p:nvPr/>
        </p:nvSpPr>
        <p:spPr>
          <a:xfrm>
            <a:off x="619931" y="3690133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84A7B9DB-D757-0D15-9176-DC888D283FA4}"/>
              </a:ext>
            </a:extLst>
          </p:cNvPr>
          <p:cNvSpPr/>
          <p:nvPr/>
        </p:nvSpPr>
        <p:spPr>
          <a:xfrm>
            <a:off x="762806" y="3727638"/>
            <a:ext cx="898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Movimiento:</a:t>
            </a:r>
            <a:endParaRPr lang="en-US" sz="987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4477649E-2B8C-F503-E316-82D56D8EA089}"/>
              </a:ext>
            </a:extLst>
          </p:cNvPr>
          <p:cNvSpPr/>
          <p:nvPr/>
        </p:nvSpPr>
        <p:spPr>
          <a:xfrm>
            <a:off x="1661356" y="3732800"/>
            <a:ext cx="2646340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5A6A6A"/>
                </a:solidFill>
              </a:rPr>
              <a:t>Caminar o sacudirse para liberar tensión.</a:t>
            </a:r>
            <a:endParaRPr lang="en-US" sz="1050" dirty="0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C89E3EB9-C0D6-5BCE-78B8-FB42681E3DB1}"/>
              </a:ext>
            </a:extLst>
          </p:cNvPr>
          <p:cNvSpPr/>
          <p:nvPr/>
        </p:nvSpPr>
        <p:spPr>
          <a:xfrm>
            <a:off x="1533326" y="4554155"/>
            <a:ext cx="1723625" cy="250031"/>
          </a:xfrm>
          <a:prstGeom prst="round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DDD4042-D1F6-EC17-A868-B19466D3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26" y="4596341"/>
            <a:ext cx="75009" cy="100013"/>
          </a:xfrm>
          <a:prstGeom prst="rect">
            <a:avLst/>
          </a:prstGeom>
        </p:spPr>
      </p:pic>
      <p:sp>
        <p:nvSpPr>
          <p:cNvPr id="21" name="Text 16">
            <a:extLst>
              <a:ext uri="{FF2B5EF4-FFF2-40B4-BE49-F238E27FC236}">
                <a16:creationId xmlns:a16="http://schemas.microsoft.com/office/drawing/2014/main" id="{31A3C7F9-E2FD-F9E6-420A-4F410685794B}"/>
              </a:ext>
            </a:extLst>
          </p:cNvPr>
          <p:cNvSpPr/>
          <p:nvPr/>
        </p:nvSpPr>
        <p:spPr>
          <a:xfrm>
            <a:off x="1794073" y="4611305"/>
            <a:ext cx="13485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F3A3D"/>
                </a:solidFill>
              </a:rPr>
              <a:t>Desde el cuerpo a la mente</a:t>
            </a:r>
            <a:endParaRPr lang="en-US" sz="683" dirty="0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1324A6BC-3DD9-AB5D-2753-D4D04FC7F2D8}"/>
              </a:ext>
            </a:extLst>
          </p:cNvPr>
          <p:cNvSpPr/>
          <p:nvPr/>
        </p:nvSpPr>
        <p:spPr>
          <a:xfrm>
            <a:off x="4627574" y="1388059"/>
            <a:ext cx="4036219" cy="3615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B6D2E9F6-150A-5C46-1E19-7546DD2A5C70}"/>
              </a:ext>
            </a:extLst>
          </p:cNvPr>
          <p:cNvSpPr/>
          <p:nvPr/>
        </p:nvSpPr>
        <p:spPr>
          <a:xfrm>
            <a:off x="4627574" y="1388059"/>
            <a:ext cx="4036219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FDA3C2AD-BBC6-34C5-5227-D9562998D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090" y="1629161"/>
            <a:ext cx="357188" cy="357188"/>
          </a:xfrm>
          <a:prstGeom prst="rect">
            <a:avLst/>
          </a:prstGeom>
        </p:spPr>
      </p:pic>
      <p:sp>
        <p:nvSpPr>
          <p:cNvPr id="25" name="Text 19">
            <a:extLst>
              <a:ext uri="{FF2B5EF4-FFF2-40B4-BE49-F238E27FC236}">
                <a16:creationId xmlns:a16="http://schemas.microsoft.com/office/drawing/2014/main" id="{05B416E0-79F4-6491-BAA2-33CFE71DC44A}"/>
              </a:ext>
            </a:extLst>
          </p:cNvPr>
          <p:cNvSpPr/>
          <p:nvPr/>
        </p:nvSpPr>
        <p:spPr>
          <a:xfrm>
            <a:off x="6148607" y="2132795"/>
            <a:ext cx="9941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3A3D"/>
                </a:solidFill>
              </a:rPr>
              <a:t>La Mente</a:t>
            </a:r>
            <a:endParaRPr lang="en-US" sz="1397" dirty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7F0DA494-6E77-A8B6-B372-043342A36CF7}"/>
              </a:ext>
            </a:extLst>
          </p:cNvPr>
          <p:cNvSpPr/>
          <p:nvPr/>
        </p:nvSpPr>
        <p:spPr>
          <a:xfrm>
            <a:off x="5661799" y="2441763"/>
            <a:ext cx="19677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8A9696"/>
                </a:solidFill>
              </a:rPr>
              <a:t>Vía Top-Down (Arriba-Abajo)</a:t>
            </a:r>
            <a:endParaRPr lang="en-US" sz="784" dirty="0"/>
          </a:p>
        </p:txBody>
      </p:sp>
      <p:sp>
        <p:nvSpPr>
          <p:cNvPr id="27" name="Text 21">
            <a:extLst>
              <a:ext uri="{FF2B5EF4-FFF2-40B4-BE49-F238E27FC236}">
                <a16:creationId xmlns:a16="http://schemas.microsoft.com/office/drawing/2014/main" id="{EF177385-A9C2-4D5D-367D-1ED589BD0380}"/>
              </a:ext>
            </a:extLst>
          </p:cNvPr>
          <p:cNvSpPr/>
          <p:nvPr/>
        </p:nvSpPr>
        <p:spPr>
          <a:xfrm>
            <a:off x="4870462" y="2690008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F87BE126-4BFE-93D5-09B1-443BBBF127E4}"/>
              </a:ext>
            </a:extLst>
          </p:cNvPr>
          <p:cNvSpPr/>
          <p:nvPr/>
        </p:nvSpPr>
        <p:spPr>
          <a:xfrm>
            <a:off x="5030305" y="2727513"/>
            <a:ext cx="3162725" cy="390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987" b="1" dirty="0" err="1">
                <a:solidFill>
                  <a:srgbClr val="5A6A6A"/>
                </a:solidFill>
              </a:rPr>
              <a:t>Reestructuración</a:t>
            </a:r>
            <a:r>
              <a:rPr lang="en-US" sz="987" b="1" dirty="0">
                <a:solidFill>
                  <a:srgbClr val="5A6A6A"/>
                </a:solidFill>
              </a:rPr>
              <a:t> </a:t>
            </a:r>
            <a:r>
              <a:rPr lang="en-US" sz="987" b="1" dirty="0" err="1">
                <a:solidFill>
                  <a:srgbClr val="5A6A6A"/>
                </a:solidFill>
              </a:rPr>
              <a:t>cognitiva</a:t>
            </a:r>
            <a:r>
              <a:rPr lang="en-US" sz="987" b="1" dirty="0">
                <a:solidFill>
                  <a:srgbClr val="5A6A6A"/>
                </a:solidFill>
              </a:rPr>
              <a:t>: </a:t>
            </a:r>
            <a:r>
              <a:rPr lang="en-US" sz="1000" dirty="0" err="1">
                <a:solidFill>
                  <a:srgbClr val="5A6A6A"/>
                </a:solidFill>
              </a:rPr>
              <a:t>Cambiar</a:t>
            </a:r>
            <a:r>
              <a:rPr lang="en-US" sz="1000" dirty="0">
                <a:solidFill>
                  <a:srgbClr val="5A6A6A"/>
                </a:solidFill>
              </a:rPr>
              <a:t> </a:t>
            </a:r>
            <a:r>
              <a:rPr lang="en-US" sz="1000" dirty="0" err="1">
                <a:solidFill>
                  <a:srgbClr val="5A6A6A"/>
                </a:solidFill>
              </a:rPr>
              <a:t>significado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endParaRPr lang="en-US" sz="987" dirty="0"/>
          </a:p>
        </p:txBody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0A6FB5CA-C383-4C4E-6E45-456010CD80A5}"/>
              </a:ext>
            </a:extLst>
          </p:cNvPr>
          <p:cNvSpPr/>
          <p:nvPr/>
        </p:nvSpPr>
        <p:spPr>
          <a:xfrm>
            <a:off x="4884885" y="3177611"/>
            <a:ext cx="174862" cy="2205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3CC6B455-70CA-C9EF-29D9-08B67DEAB968}"/>
              </a:ext>
            </a:extLst>
          </p:cNvPr>
          <p:cNvSpPr/>
          <p:nvPr/>
        </p:nvSpPr>
        <p:spPr>
          <a:xfrm>
            <a:off x="4870462" y="3640167"/>
            <a:ext cx="150878" cy="2205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36" name="Shape 30">
            <a:extLst>
              <a:ext uri="{FF2B5EF4-FFF2-40B4-BE49-F238E27FC236}">
                <a16:creationId xmlns:a16="http://schemas.microsoft.com/office/drawing/2014/main" id="{94993ED3-DBB7-A6B4-6B6C-84F158D31753}"/>
              </a:ext>
            </a:extLst>
          </p:cNvPr>
          <p:cNvSpPr/>
          <p:nvPr/>
        </p:nvSpPr>
        <p:spPr>
          <a:xfrm>
            <a:off x="5795036" y="4540922"/>
            <a:ext cx="1638514" cy="250031"/>
          </a:xfrm>
          <a:prstGeom prst="round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CAB6C700-C4A0-2BB6-D08B-18BE14CD4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713" y="4633852"/>
            <a:ext cx="75009" cy="100013"/>
          </a:xfrm>
          <a:prstGeom prst="rect">
            <a:avLst/>
          </a:prstGeom>
        </p:spPr>
      </p:pic>
      <p:sp>
        <p:nvSpPr>
          <p:cNvPr id="38" name="Text 31">
            <a:extLst>
              <a:ext uri="{FF2B5EF4-FFF2-40B4-BE49-F238E27FC236}">
                <a16:creationId xmlns:a16="http://schemas.microsoft.com/office/drawing/2014/main" id="{849F7002-1EFB-9BC6-DFE2-7DBA5C8C73E0}"/>
              </a:ext>
            </a:extLst>
          </p:cNvPr>
          <p:cNvSpPr/>
          <p:nvPr/>
        </p:nvSpPr>
        <p:spPr>
          <a:xfrm>
            <a:off x="6087160" y="4615993"/>
            <a:ext cx="12634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F3A3D"/>
                </a:solidFill>
              </a:rPr>
              <a:t>Desde la mente al cuerpo</a:t>
            </a:r>
            <a:endParaRPr lang="en-US" sz="683" dirty="0"/>
          </a:p>
        </p:txBody>
      </p:sp>
      <p:sp>
        <p:nvSpPr>
          <p:cNvPr id="39" name="Text 22">
            <a:extLst>
              <a:ext uri="{FF2B5EF4-FFF2-40B4-BE49-F238E27FC236}">
                <a16:creationId xmlns:a16="http://schemas.microsoft.com/office/drawing/2014/main" id="{933E80CB-5E7A-BB8C-2C99-9B5C94936689}"/>
              </a:ext>
            </a:extLst>
          </p:cNvPr>
          <p:cNvSpPr/>
          <p:nvPr/>
        </p:nvSpPr>
        <p:spPr>
          <a:xfrm>
            <a:off x="5030304" y="3213753"/>
            <a:ext cx="2909451" cy="390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987" b="1" dirty="0" err="1">
                <a:solidFill>
                  <a:srgbClr val="5A6A6A"/>
                </a:solidFill>
              </a:rPr>
              <a:t>Etiquetado</a:t>
            </a:r>
            <a:r>
              <a:rPr lang="en-US" sz="987" b="1" dirty="0">
                <a:solidFill>
                  <a:srgbClr val="5A6A6A"/>
                </a:solidFill>
              </a:rPr>
              <a:t> </a:t>
            </a:r>
            <a:r>
              <a:rPr lang="en-US" sz="987" b="1" dirty="0" err="1">
                <a:solidFill>
                  <a:srgbClr val="5A6A6A"/>
                </a:solidFill>
              </a:rPr>
              <a:t>emocional</a:t>
            </a:r>
            <a:r>
              <a:rPr lang="en-US" sz="987" b="1" dirty="0">
                <a:solidFill>
                  <a:srgbClr val="5A6A6A"/>
                </a:solidFill>
              </a:rPr>
              <a:t>: </a:t>
            </a:r>
            <a:r>
              <a:rPr lang="en-US" sz="1000" dirty="0" err="1">
                <a:solidFill>
                  <a:srgbClr val="5A6A6A"/>
                </a:solidFill>
              </a:rPr>
              <a:t>Nombrar</a:t>
            </a:r>
            <a:r>
              <a:rPr lang="en-US" sz="1000" dirty="0">
                <a:solidFill>
                  <a:srgbClr val="5A6A6A"/>
                </a:solidFill>
              </a:rPr>
              <a:t> para </a:t>
            </a:r>
            <a:r>
              <a:rPr lang="en-US" sz="1000" dirty="0" err="1">
                <a:solidFill>
                  <a:srgbClr val="5A6A6A"/>
                </a:solidFill>
              </a:rPr>
              <a:t>domar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endParaRPr lang="en-US" sz="987" dirty="0"/>
          </a:p>
        </p:txBody>
      </p:sp>
      <p:sp>
        <p:nvSpPr>
          <p:cNvPr id="40" name="Text 22">
            <a:extLst>
              <a:ext uri="{FF2B5EF4-FFF2-40B4-BE49-F238E27FC236}">
                <a16:creationId xmlns:a16="http://schemas.microsoft.com/office/drawing/2014/main" id="{48091F82-D3F3-5E3E-6378-AAB23D5D391B}"/>
              </a:ext>
            </a:extLst>
          </p:cNvPr>
          <p:cNvSpPr/>
          <p:nvPr/>
        </p:nvSpPr>
        <p:spPr>
          <a:xfrm>
            <a:off x="5021340" y="3700979"/>
            <a:ext cx="3347070" cy="390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987" b="1" dirty="0" err="1">
                <a:solidFill>
                  <a:srgbClr val="5A6A6A"/>
                </a:solidFill>
              </a:rPr>
              <a:t>Flexibilidad</a:t>
            </a:r>
            <a:r>
              <a:rPr lang="en-US" sz="987" b="1" dirty="0">
                <a:solidFill>
                  <a:srgbClr val="5A6A6A"/>
                </a:solidFill>
              </a:rPr>
              <a:t> </a:t>
            </a:r>
            <a:r>
              <a:rPr lang="en-US" sz="987" b="1" dirty="0" err="1">
                <a:solidFill>
                  <a:srgbClr val="5A6A6A"/>
                </a:solidFill>
              </a:rPr>
              <a:t>cognitiva</a:t>
            </a:r>
            <a:r>
              <a:rPr lang="en-US" sz="987" b="1" dirty="0">
                <a:solidFill>
                  <a:srgbClr val="5A6A6A"/>
                </a:solidFill>
              </a:rPr>
              <a:t>: </a:t>
            </a:r>
            <a:r>
              <a:rPr lang="en-US" sz="1000" dirty="0" err="1">
                <a:solidFill>
                  <a:srgbClr val="5A6A6A"/>
                </a:solidFill>
              </a:rPr>
              <a:t>Adoptar</a:t>
            </a:r>
            <a:r>
              <a:rPr lang="en-US" sz="1000" dirty="0">
                <a:solidFill>
                  <a:srgbClr val="5A6A6A"/>
                </a:solidFill>
              </a:rPr>
              <a:t> </a:t>
            </a:r>
            <a:r>
              <a:rPr lang="en-US" sz="1000" dirty="0" err="1">
                <a:solidFill>
                  <a:srgbClr val="5A6A6A"/>
                </a:solidFill>
              </a:rPr>
              <a:t>nuevas</a:t>
            </a:r>
            <a:r>
              <a:rPr lang="en-US" sz="1000" dirty="0">
                <a:solidFill>
                  <a:srgbClr val="5A6A6A"/>
                </a:solidFill>
              </a:rPr>
              <a:t> </a:t>
            </a:r>
            <a:r>
              <a:rPr lang="en-US" sz="1000" dirty="0" err="1">
                <a:solidFill>
                  <a:srgbClr val="5A6A6A"/>
                </a:solidFill>
              </a:rPr>
              <a:t>perspectivas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A6A6A"/>
                </a:solidFill>
              </a:rPr>
              <a:t> 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1403577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56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Precaución Importante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Esto no es "Pensamiento Positivo"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835944"/>
            <a:ext cx="285750" cy="285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312789"/>
            <a:ext cx="180343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No se trata de...</a:t>
            </a:r>
            <a:endParaRPr lang="en-US" sz="1602" dirty="0"/>
          </a:p>
        </p:txBody>
      </p:sp>
      <p:sp>
        <p:nvSpPr>
          <p:cNvPr id="7" name="Text 3"/>
          <p:cNvSpPr/>
          <p:nvPr/>
        </p:nvSpPr>
        <p:spPr>
          <a:xfrm>
            <a:off x="571500" y="2768203"/>
            <a:ext cx="335399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Negar la realidad, reprimir emociones difíciles o forzar una sonrisa ("todo va a salir bien") cuando hay problemas reales.</a:t>
            </a:r>
            <a:endParaRPr lang="en-US" sz="126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759" y="1835944"/>
            <a:ext cx="285750" cy="285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32759" y="2312789"/>
            <a:ext cx="142900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Se trata de...</a:t>
            </a:r>
            <a:endParaRPr lang="en-US" sz="1602" dirty="0"/>
          </a:p>
        </p:txBody>
      </p:sp>
      <p:sp>
        <p:nvSpPr>
          <p:cNvPr id="10" name="Text 5"/>
          <p:cNvSpPr/>
          <p:nvPr/>
        </p:nvSpPr>
        <p:spPr>
          <a:xfrm>
            <a:off x="4932759" y="2768203"/>
            <a:ext cx="3353991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Validar la emoción presente, pero </a:t>
            </a:r>
            <a:r>
              <a:rPr lang="en-US" sz="1193" b="1" dirty="0">
                <a:solidFill>
                  <a:srgbClr val="5A6A6A"/>
                </a:solidFill>
              </a:rPr>
              <a:t>cuestionar la interpretación automática</a:t>
            </a:r>
            <a:r>
              <a:rPr lang="en-US" sz="1269" dirty="0">
                <a:solidFill>
                  <a:srgbClr val="5A6A6A"/>
                </a:solidFill>
              </a:rPr>
              <a:t> que nuestra mente hace de ella.</a:t>
            </a:r>
            <a:endParaRPr lang="en-US" sz="1269" dirty="0"/>
          </a:p>
        </p:txBody>
      </p:sp>
      <p:sp>
        <p:nvSpPr>
          <p:cNvPr id="11" name="Shape 6"/>
          <p:cNvSpPr/>
          <p:nvPr/>
        </p:nvSpPr>
        <p:spPr>
          <a:xfrm>
            <a:off x="571500" y="4368403"/>
            <a:ext cx="8001000" cy="648630"/>
          </a:xfrm>
          <a:prstGeom prst="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7"/>
          <p:cNvSpPr/>
          <p:nvPr/>
        </p:nvSpPr>
        <p:spPr>
          <a:xfrm>
            <a:off x="571500" y="4368403"/>
            <a:ext cx="28575" cy="64863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8"/>
          <p:cNvSpPr/>
          <p:nvPr/>
        </p:nvSpPr>
        <p:spPr>
          <a:xfrm>
            <a:off x="785813" y="4582716"/>
            <a:ext cx="7572375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El objetivo no es sentirse bien todo el tiempo. El objetivo es ver la realidad con mayor claridad.</a:t>
            </a:r>
            <a:endParaRPr lang="en-US" sz="1090" dirty="0"/>
          </a:p>
        </p:txBody>
      </p:sp>
    </p:spTree>
    <p:extLst>
      <p:ext uri="{BB962C8B-B14F-4D97-AF65-F5344CB8AC3E}">
        <p14:creationId xmlns:p14="http://schemas.microsoft.com/office/powerpoint/2010/main" val="295631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003" y="1617166"/>
            <a:ext cx="1838426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>
                <a:solidFill>
                  <a:srgbClr val="DC8060"/>
                </a:solidFill>
                <a:latin typeface="Montserrat"/>
              </a:rPr>
              <a:t>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De Reaccionar a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Responder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Usar el mindfulness para crear el espacio entre el estímulo y la respuesta.</a:t>
            </a:r>
          </a:p>
        </p:txBody>
      </p:sp>
    </p:spTree>
    <p:extLst>
      <p:ext uri="{BB962C8B-B14F-4D97-AF65-F5344CB8AC3E}">
        <p14:creationId xmlns:p14="http://schemas.microsoft.com/office/powerpoint/2010/main" val="225398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583D-C72B-BC11-368A-0AAB90F0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B34F4DA-E420-6E48-6BDF-7752C75A1FF7}"/>
              </a:ext>
            </a:extLst>
          </p:cNvPr>
          <p:cNvSpPr/>
          <p:nvPr/>
        </p:nvSpPr>
        <p:spPr>
          <a:xfrm>
            <a:off x="571500" y="428625"/>
            <a:ext cx="1462260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Mecanismo Central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0134963-9D91-4DDC-488B-17E2F02E7169}"/>
              </a:ext>
            </a:extLst>
          </p:cNvPr>
          <p:cNvSpPr/>
          <p:nvPr/>
        </p:nvSpPr>
        <p:spPr>
          <a:xfrm>
            <a:off x="529297" y="568292"/>
            <a:ext cx="3401572" cy="3711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 err="1">
                <a:solidFill>
                  <a:srgbClr val="1F3A3D"/>
                </a:solidFill>
              </a:rPr>
              <a:t>Reaccionar</a:t>
            </a:r>
            <a:r>
              <a:rPr lang="en-US" sz="2000" b="1" dirty="0">
                <a:solidFill>
                  <a:srgbClr val="1F3A3D"/>
                </a:solidFill>
              </a:rPr>
              <a:t> vs Responder</a:t>
            </a:r>
            <a:endParaRPr lang="en-US" sz="2000" dirty="0"/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E9B66F5A-8A45-AEAE-64FA-42A17C4A706F}"/>
              </a:ext>
            </a:extLst>
          </p:cNvPr>
          <p:cNvSpPr/>
          <p:nvPr/>
        </p:nvSpPr>
        <p:spPr>
          <a:xfrm>
            <a:off x="571499" y="3389709"/>
            <a:ext cx="8234435" cy="1143000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AE90EADF-5BA6-0C8C-6F70-2538AE689D7E}"/>
              </a:ext>
            </a:extLst>
          </p:cNvPr>
          <p:cNvSpPr/>
          <p:nvPr/>
        </p:nvSpPr>
        <p:spPr>
          <a:xfrm>
            <a:off x="571500" y="3389709"/>
            <a:ext cx="28575" cy="1143000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04893A70-EFB0-DFFF-BDA8-BE8A35730F9B}"/>
              </a:ext>
            </a:extLst>
          </p:cNvPr>
          <p:cNvSpPr/>
          <p:nvPr/>
        </p:nvSpPr>
        <p:spPr>
          <a:xfrm>
            <a:off x="785813" y="3614738"/>
            <a:ext cx="73820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i="1" dirty="0">
                <a:solidFill>
                  <a:srgbClr val="1F3A3D"/>
                </a:solidFill>
              </a:rPr>
              <a:t>"Entre estímulo y respuesta hay un espacio. En ese espacio está nuestro poder de elegir nuestra respuesta.</a:t>
            </a:r>
            <a:endParaRPr lang="en-US" sz="1159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84369949-AF95-FFEF-FD29-372F152EA550}"/>
              </a:ext>
            </a:extLst>
          </p:cNvPr>
          <p:cNvSpPr/>
          <p:nvPr/>
        </p:nvSpPr>
        <p:spPr>
          <a:xfrm>
            <a:off x="785813" y="3850481"/>
            <a:ext cx="47062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i="1" dirty="0">
                <a:solidFill>
                  <a:srgbClr val="1F3A3D"/>
                </a:solidFill>
              </a:rPr>
              <a:t>En nuestra respuesta reside nuestro crecimiento y nuestra libertad."</a:t>
            </a:r>
            <a:endParaRPr lang="en-US" sz="1159" dirty="0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14AE45BE-1DED-AFF9-7057-79D58F58A70C}"/>
              </a:ext>
            </a:extLst>
          </p:cNvPr>
          <p:cNvSpPr/>
          <p:nvPr/>
        </p:nvSpPr>
        <p:spPr>
          <a:xfrm>
            <a:off x="785813" y="4146947"/>
            <a:ext cx="7572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C8060"/>
                </a:solidFill>
              </a:rPr>
              <a:t>— Viktor Frankl</a:t>
            </a:r>
            <a:endParaRPr lang="en-US" sz="784" dirty="0"/>
          </a:p>
        </p:txBody>
      </p:sp>
      <p:pic>
        <p:nvPicPr>
          <p:cNvPr id="29" name="Imagen 28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DB51C711-F64B-7F42-A5D6-80A67D9F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2" y="1103290"/>
            <a:ext cx="7553872" cy="20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Mito Cultural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3571875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Falsa Dicotomía:
Razón vs. Emoción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71500" y="1711598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714375" y="1713384"/>
            <a:ext cx="3221720" cy="7139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Culturalmente separamos la "razón fría" (superior) de la "emoción caliente" (inferior).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2574513"/>
            <a:ext cx="6446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93" b="1" dirty="0">
                <a:solidFill>
                  <a:srgbClr val="DC8060"/>
                </a:solidFill>
              </a:rPr>
              <a:t>•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14375" y="2576299"/>
            <a:ext cx="3263382" cy="4739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Creemos que para decidir bien debemos "dejar las emociones fuera".</a:t>
            </a:r>
            <a:endParaRPr lang="en-US" sz="1269" dirty="0"/>
          </a:p>
        </p:txBody>
      </p:sp>
      <p:sp>
        <p:nvSpPr>
          <p:cNvPr id="9" name="Shape 6"/>
          <p:cNvSpPr/>
          <p:nvPr/>
        </p:nvSpPr>
        <p:spPr>
          <a:xfrm>
            <a:off x="571500" y="3483164"/>
            <a:ext cx="3571875" cy="1308646"/>
          </a:xfrm>
          <a:prstGeom prst="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71500" y="3483164"/>
            <a:ext cx="28575" cy="1308646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785813" y="3697477"/>
            <a:ext cx="3143250" cy="88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Esta separación es </a:t>
            </a:r>
            <a:r>
              <a:rPr lang="en-US" sz="1090" b="1" dirty="0">
                <a:solidFill>
                  <a:srgbClr val="DC8060"/>
                </a:solidFill>
              </a:rPr>
              <a:t>neurológicamente imposible</a:t>
            </a:r>
            <a:r>
              <a:rPr lang="en-US" sz="1090" b="1" dirty="0">
                <a:solidFill>
                  <a:srgbClr val="1F3A3D"/>
                </a:solidFill>
              </a:rPr>
              <a:t>. No existe un "cerebro racional" desconectado del "cerebro emocional".</a:t>
            </a:r>
            <a:endParaRPr lang="en-US" sz="1090" dirty="0"/>
          </a:p>
        </p:txBody>
      </p:sp>
      <p:pic>
        <p:nvPicPr>
          <p:cNvPr id="17" name="Imagen 16" descr="Diagrama&#10;&#10;El contenido generado por IA puede ser incorrecto.">
            <a:extLst>
              <a:ext uri="{FF2B5EF4-FFF2-40B4-BE49-F238E27FC236}">
                <a16:creationId xmlns:a16="http://schemas.microsoft.com/office/drawing/2014/main" id="{0D1EDD75-025E-3D86-D690-12DA9E08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3" y="1166626"/>
            <a:ext cx="4483558" cy="28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06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85153DBF-1524-10AD-7F22-C3CB98EE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86675" y="487814"/>
            <a:ext cx="1734770" cy="1182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MECANISMO CENTRAL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37514" y="811123"/>
            <a:ext cx="9144000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GENERAR ESPACIO DE RESPUESTA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58241" y="4111494"/>
            <a:ext cx="7371470" cy="4890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ES" sz="1269" b="1" dirty="0">
                <a:solidFill>
                  <a:srgbClr val="FFFFFF">
                    <a:alpha val="90000"/>
                  </a:srgbClr>
                </a:solidFill>
              </a:rPr>
              <a:t>El mindfulness contrarresta la tendencia al modo automático promoviendo un estado de observación consciente: detenerse, notar lo que surge, elegir cómo responder.</a:t>
            </a:r>
            <a:endParaRPr lang="en-US" sz="1269" b="1" dirty="0"/>
          </a:p>
        </p:txBody>
      </p: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A1191206-CFCD-F1BF-5FF3-6365285FE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09" y="1498638"/>
            <a:ext cx="8264827" cy="22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6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67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Herramienta Cognitiva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Darse Cuenta: Eventos Mentales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71500" y="1423392"/>
            <a:ext cx="6429375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La mente automática fusiona lo que piensas con la realidad. Mindfulness te permite verlos como eventos separados.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571500" y="2177058"/>
            <a:ext cx="3857625" cy="1932384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571500" y="2177058"/>
            <a:ext cx="3857625" cy="42863"/>
          </a:xfrm>
          <a:prstGeom prst="rect">
            <a:avLst/>
          </a:prstGeom>
          <a:solidFill>
            <a:srgbClr val="8A969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785813" y="2391370"/>
            <a:ext cx="3429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5A6A6A"/>
                </a:solidFill>
              </a:rPr>
              <a:t>Fusión (Automático)</a:t>
            </a:r>
            <a:endParaRPr lang="en-US" sz="1193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2866430"/>
            <a:ext cx="142875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78719" y="2839641"/>
            <a:ext cx="10209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"Esto es verdad"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3203972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78719" y="3177183"/>
            <a:ext cx="9191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"Estoy furioso"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3541514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8719" y="3514725"/>
            <a:ext cx="16320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5A6A6A"/>
                </a:solidFill>
              </a:rPr>
              <a:t>"Tengo que responder ya"</a:t>
            </a:r>
            <a:endParaRPr lang="en-US" sz="1050" dirty="0"/>
          </a:p>
        </p:txBody>
      </p:sp>
      <p:sp>
        <p:nvSpPr>
          <p:cNvPr id="15" name="Shape 9"/>
          <p:cNvSpPr/>
          <p:nvPr/>
        </p:nvSpPr>
        <p:spPr>
          <a:xfrm>
            <a:off x="4714875" y="2177058"/>
            <a:ext cx="3857625" cy="193238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0"/>
          <p:cNvSpPr/>
          <p:nvPr/>
        </p:nvSpPr>
        <p:spPr>
          <a:xfrm>
            <a:off x="4714875" y="2177058"/>
            <a:ext cx="3857625" cy="42863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1"/>
          <p:cNvSpPr/>
          <p:nvPr/>
        </p:nvSpPr>
        <p:spPr>
          <a:xfrm>
            <a:off x="4929188" y="2391370"/>
            <a:ext cx="3429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DC8060"/>
                </a:solidFill>
              </a:rPr>
              <a:t>Desfusión (Mindful)</a:t>
            </a:r>
            <a:endParaRPr lang="en-US" sz="1193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2866430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22094" y="2839641"/>
            <a:ext cx="17873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F3A3D"/>
                </a:solidFill>
              </a:rPr>
              <a:t>"Esto es un pensamiento"</a:t>
            </a:r>
            <a:endParaRPr lang="en-US" sz="987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25" y="3203972"/>
            <a:ext cx="142875" cy="1428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322094" y="3177183"/>
            <a:ext cx="14944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F3A3D"/>
                </a:solidFill>
              </a:rPr>
              <a:t>"Estoy notando furia"</a:t>
            </a:r>
            <a:endParaRPr lang="en-US" sz="98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3541514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322094" y="3514725"/>
            <a:ext cx="18390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F3A3D"/>
                </a:solidFill>
              </a:rPr>
              <a:t>"Estoy sintiendo urgencia"</a:t>
            </a:r>
            <a:endParaRPr lang="en-US" sz="987" dirty="0"/>
          </a:p>
        </p:txBody>
      </p:sp>
      <p:sp>
        <p:nvSpPr>
          <p:cNvPr id="24" name="Shape 15"/>
          <p:cNvSpPr/>
          <p:nvPr/>
        </p:nvSpPr>
        <p:spPr>
          <a:xfrm>
            <a:off x="571500" y="4280892"/>
            <a:ext cx="8001000" cy="514350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DC806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5" name="Text 16"/>
          <p:cNvSpPr/>
          <p:nvPr/>
        </p:nvSpPr>
        <p:spPr>
          <a:xfrm>
            <a:off x="571500" y="4280892"/>
            <a:ext cx="8001000" cy="514350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9" dirty="0">
                <a:solidFill>
                  <a:srgbClr val="1F3A3D"/>
                </a:solidFill>
              </a:rPr>
              <a:t>"No eres el pensamiento. Eres quien lo observa."</a:t>
            </a:r>
            <a:endParaRPr lang="en-US" sz="1159" dirty="0"/>
          </a:p>
        </p:txBody>
      </p:sp>
    </p:spTree>
    <p:extLst>
      <p:ext uri="{BB962C8B-B14F-4D97-AF65-F5344CB8AC3E}">
        <p14:creationId xmlns:p14="http://schemas.microsoft.com/office/powerpoint/2010/main" val="92286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Metacognición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560620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Observar el Flujo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5084883" y="2417320"/>
            <a:ext cx="3345181" cy="1005818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3"/>
          <p:cNvSpPr/>
          <p:nvPr/>
        </p:nvSpPr>
        <p:spPr>
          <a:xfrm>
            <a:off x="5039164" y="2417320"/>
            <a:ext cx="45719" cy="1005818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4"/>
          <p:cNvSpPr/>
          <p:nvPr/>
        </p:nvSpPr>
        <p:spPr>
          <a:xfrm>
            <a:off x="5084883" y="2479211"/>
            <a:ext cx="3345181" cy="882036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1F3A3D"/>
                </a:solidFill>
              </a:rPr>
              <a:t>"Ver la cadena completa permite no identificarse con ella. </a:t>
            </a:r>
            <a:r>
              <a:rPr lang="en-US" sz="1200" b="1" dirty="0">
                <a:solidFill>
                  <a:srgbClr val="1F3A3D"/>
                </a:solidFill>
              </a:rPr>
              <a:t>No eres la cadena, eres quien la observa."</a:t>
            </a:r>
            <a:endParaRPr lang="en-US" sz="1200" b="1" dirty="0"/>
          </a:p>
        </p:txBody>
      </p:sp>
      <p:pic>
        <p:nvPicPr>
          <p:cNvPr id="20" name="Imagen 19" descr="Diagrama&#10;&#10;El contenido generado por IA puede ser incorrecto.">
            <a:extLst>
              <a:ext uri="{FF2B5EF4-FFF2-40B4-BE49-F238E27FC236}">
                <a16:creationId xmlns:a16="http://schemas.microsoft.com/office/drawing/2014/main" id="{EF020593-ABDA-FD64-8CF6-25E86714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1" y="1068275"/>
            <a:ext cx="3714153" cy="37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04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47B43-1E97-C9E9-08B5-717E185B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9FFFB98-A575-965A-D086-D1F2A7BB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EC1CDBA-FE9D-0C92-B694-C718638DD2C5}"/>
              </a:ext>
            </a:extLst>
          </p:cNvPr>
          <p:cNvSpPr/>
          <p:nvPr/>
        </p:nvSpPr>
        <p:spPr>
          <a:xfrm>
            <a:off x="571500" y="1015361"/>
            <a:ext cx="3971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El Viaje del Líder Semilla</a:t>
            </a:r>
            <a:endParaRPr lang="en-US" sz="1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5AA7241-EA59-AB44-A510-033F544877C3}"/>
              </a:ext>
            </a:extLst>
          </p:cNvPr>
          <p:cNvSpPr/>
          <p:nvPr/>
        </p:nvSpPr>
        <p:spPr>
          <a:xfrm>
            <a:off x="571500" y="1258249"/>
            <a:ext cx="3971925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</a:rPr>
              <a:t>3ª Característica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83E761D-02F5-8121-6AD6-270C6485EE3C}"/>
              </a:ext>
            </a:extLst>
          </p:cNvPr>
          <p:cNvSpPr/>
          <p:nvPr/>
        </p:nvSpPr>
        <p:spPr>
          <a:xfrm>
            <a:off x="571500" y="1778291"/>
            <a:ext cx="39719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kern="0" spc="1" dirty="0">
                <a:solidFill>
                  <a:srgbClr val="DC8060"/>
                </a:solidFill>
              </a:rPr>
              <a:t>Espacio Interior</a:t>
            </a:r>
            <a:endParaRPr lang="en-US" sz="1602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BEC47D1-8A15-C1C1-8D75-1C72678812C3}"/>
              </a:ext>
            </a:extLst>
          </p:cNvPr>
          <p:cNvSpPr/>
          <p:nvPr/>
        </p:nvSpPr>
        <p:spPr>
          <a:xfrm>
            <a:off x="571500" y="2376581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FFFFFF">
                    <a:alpha val="90000"/>
                  </a:srgbClr>
                </a:solidFill>
              </a:rPr>
              <a:t>Puede observar sus pensamientos y emociones sin ser arrastrado por ellos.</a:t>
            </a:r>
            <a:endParaRPr lang="en-US" sz="1269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7F461C2-3559-61D3-7C47-D525E73E2087}"/>
              </a:ext>
            </a:extLst>
          </p:cNvPr>
          <p:cNvSpPr/>
          <p:nvPr/>
        </p:nvSpPr>
        <p:spPr>
          <a:xfrm>
            <a:off x="814388" y="3248118"/>
            <a:ext cx="3729038" cy="88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i="1" dirty="0">
                <a:solidFill>
                  <a:srgbClr val="FFFFFF"/>
                </a:solidFill>
              </a:rPr>
              <a:t>"El líder que reacciona automáticamente pierde acceso a su capacidad de elección. El espacio entre estímulo y respuesta es donde reside el liderazgo consciente."</a:t>
            </a:r>
            <a:endParaRPr lang="en-US" sz="1090" dirty="0"/>
          </a:p>
        </p:txBody>
      </p:sp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A9269F74-4046-E6B2-8FA8-AF5B9AE2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481692"/>
            <a:ext cx="3406247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6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71543"/>
            <a:ext cx="3971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Realidad Neurológica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2230"/>
            <a:ext cx="6673362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No Vemos el Mundo: </a:t>
            </a:r>
            <a:r>
              <a:rPr lang="en-US" sz="2000" b="1" dirty="0" err="1">
                <a:solidFill>
                  <a:srgbClr val="1F3A3D"/>
                </a:solidFill>
              </a:rPr>
              <a:t>Vemos</a:t>
            </a:r>
            <a:r>
              <a:rPr lang="en-US" sz="2000" b="1" dirty="0">
                <a:solidFill>
                  <a:srgbClr val="1F3A3D"/>
                </a:solidFill>
              </a:rPr>
              <a:t> Nuestro Estado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37149" y="3512019"/>
            <a:ext cx="3971925" cy="12584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
 Tu </a:t>
            </a:r>
            <a:r>
              <a:rPr lang="en-US" sz="1193" b="1" dirty="0">
                <a:solidFill>
                  <a:srgbClr val="5A6A6A"/>
                </a:solidFill>
              </a:rPr>
              <a:t>estado afectivo</a:t>
            </a:r>
            <a:r>
              <a:rPr lang="en-US" sz="1269" dirty="0">
                <a:solidFill>
                  <a:srgbClr val="5A6A6A"/>
                </a:solidFill>
              </a:rPr>
              <a:t> (agrado/desagrado, calma/activación) actúa como un filtro que colorea cada dato que entra por tus sentidos.</a:t>
            </a:r>
            <a:endParaRPr lang="en-US" sz="1269" dirty="0"/>
          </a:p>
        </p:txBody>
      </p:sp>
      <p:sp>
        <p:nvSpPr>
          <p:cNvPr id="6" name="Shape 3"/>
          <p:cNvSpPr/>
          <p:nvPr/>
        </p:nvSpPr>
        <p:spPr>
          <a:xfrm>
            <a:off x="5021580" y="3926949"/>
            <a:ext cx="3971925" cy="1088641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5021580" y="3926949"/>
            <a:ext cx="28575" cy="1088641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5235893" y="4141262"/>
            <a:ext cx="3543300" cy="660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1F3A3D"/>
                </a:solidFill>
              </a:rPr>
              <a:t>No es que "sientas algo" sobre lo que ves.
 Es que lo que sientes determina lo que eres capaz de ver.</a:t>
            </a:r>
            <a:endParaRPr lang="en-US" sz="1090" dirty="0"/>
          </a:p>
        </p:txBody>
      </p:sp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749638FF-6A42-433B-95E4-B563F179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74" y="1173479"/>
            <a:ext cx="6457997" cy="24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Neurociencia del Liderazgo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La Conversación Constante</a:t>
            </a:r>
            <a:endParaRPr lang="en-US" sz="2000" dirty="0"/>
          </a:p>
        </p:txBody>
      </p:sp>
      <p:pic>
        <p:nvPicPr>
          <p:cNvPr id="23" name="Imagen 22" descr="Diagrama&#10;&#10;El contenido generado por IA puede ser incorrecto.">
            <a:extLst>
              <a:ext uri="{FF2B5EF4-FFF2-40B4-BE49-F238E27FC236}">
                <a16:creationId xmlns:a16="http://schemas.microsoft.com/office/drawing/2014/main" id="{4A09ACE1-A7E1-1396-0746-64D2792C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1170468"/>
            <a:ext cx="7967003" cy="3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7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436213"/>
            <a:ext cx="3171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La Revolución Científica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499" y="655885"/>
            <a:ext cx="6743701" cy="351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De "Ruido Primitivo" a "Sistema de Guiado"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43805" y="1079213"/>
            <a:ext cx="8098887" cy="232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5A6A6A"/>
                </a:solidFill>
              </a:rPr>
              <a:t>La ciencia ha cambiado radicalmente su comprensión de para qué sirven las emociones.</a:t>
            </a:r>
            <a:endParaRPr lang="en-US" sz="1269" dirty="0"/>
          </a:p>
        </p:txBody>
      </p:sp>
      <p:sp>
        <p:nvSpPr>
          <p:cNvPr id="8" name="Shape 5"/>
          <p:cNvSpPr/>
          <p:nvPr/>
        </p:nvSpPr>
        <p:spPr>
          <a:xfrm>
            <a:off x="515230" y="1587934"/>
            <a:ext cx="4114800" cy="1138312"/>
          </a:xfrm>
          <a:prstGeom prst="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515230" y="1587934"/>
            <a:ext cx="28575" cy="1138312"/>
          </a:xfrm>
          <a:prstGeom prst="rect">
            <a:avLst/>
          </a:prstGeom>
          <a:solidFill>
            <a:srgbClr val="8A969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729543" y="1802246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8A9696"/>
                </a:solidFill>
              </a:rPr>
              <a:t>Visión Antigua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29543" y="2029060"/>
            <a:ext cx="3686175" cy="4828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A6A6A"/>
                </a:solidFill>
              </a:rPr>
              <a:t>Un vestigio animal primitivo que entorpece el pensamiento racional.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3584111" y="4989971"/>
            <a:ext cx="390048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solidFill>
                  <a:srgbClr val="DC8060"/>
                </a:solidFill>
              </a:rPr>
              <a:t>↓</a:t>
            </a:r>
            <a:endParaRPr lang="en-US" sz="1595" dirty="0"/>
          </a:p>
        </p:txBody>
      </p:sp>
      <p:sp>
        <p:nvSpPr>
          <p:cNvPr id="13" name="Shape 10"/>
          <p:cNvSpPr/>
          <p:nvPr/>
        </p:nvSpPr>
        <p:spPr>
          <a:xfrm>
            <a:off x="4856284" y="1561691"/>
            <a:ext cx="4114800" cy="1164555"/>
          </a:xfrm>
          <a:prstGeom prst="rect">
            <a:avLst/>
          </a:prstGeom>
          <a:solidFill>
            <a:srgbClr val="EBF5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1"/>
          <p:cNvSpPr/>
          <p:nvPr/>
        </p:nvSpPr>
        <p:spPr>
          <a:xfrm>
            <a:off x="4856284" y="1561691"/>
            <a:ext cx="45719" cy="1147184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5070597" y="1776003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1" dirty="0">
                <a:solidFill>
                  <a:srgbClr val="DC8060"/>
                </a:solidFill>
              </a:rPr>
              <a:t>Visión Actual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5070597" y="2002817"/>
            <a:ext cx="3824874" cy="46743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F3A3D"/>
                </a:solidFill>
              </a:rPr>
              <a:t>Un sistema sofisticado de procesamiento de información esencial para la supervivencia.</a:t>
            </a:r>
            <a:endParaRPr lang="en-US" sz="1200" dirty="0"/>
          </a:p>
        </p:txBody>
      </p:sp>
      <p:pic>
        <p:nvPicPr>
          <p:cNvPr id="20" name="Imagen 19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F9C0F0D-6FFE-E264-B389-EE1E0B36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12" y="2976160"/>
            <a:ext cx="6634211" cy="2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3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00" b="1" kern="0" spc="2" dirty="0">
                <a:solidFill>
                  <a:srgbClr val="DC8060"/>
                </a:solidFill>
              </a:rPr>
              <a:t>Origen de las Emociones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571500" y="671513"/>
            <a:ext cx="8001000" cy="9322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F3A3D"/>
                </a:solidFill>
              </a:rPr>
              <a:t>El Hardware y el Software
de tus Emociones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71500" y="1818084"/>
            <a:ext cx="3857625" cy="24431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571500" y="1818084"/>
            <a:ext cx="3857625" cy="28575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19" y="2087761"/>
            <a:ext cx="357188" cy="357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6326" y="2634258"/>
            <a:ext cx="226794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Biología (Hardware)</a:t>
            </a:r>
            <a:endParaRPr lang="en-US" sz="1602" dirty="0"/>
          </a:p>
        </p:txBody>
      </p:sp>
      <p:sp>
        <p:nvSpPr>
          <p:cNvPr id="9" name="Text 5"/>
          <p:cNvSpPr/>
          <p:nvPr/>
        </p:nvSpPr>
        <p:spPr>
          <a:xfrm>
            <a:off x="771525" y="3089672"/>
            <a:ext cx="345757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El sustrato universal con el que nacemos.
 Nos da las señales básicas: </a:t>
            </a:r>
            <a:r>
              <a:rPr lang="en-US" sz="1090" b="1" dirty="0">
                <a:solidFill>
                  <a:srgbClr val="1F3A3D"/>
                </a:solidFill>
              </a:rPr>
              <a:t>Agrado / Desagrado</a:t>
            </a:r>
            <a:r>
              <a:rPr lang="en-US" sz="1159" dirty="0">
                <a:solidFill>
                  <a:srgbClr val="5A6A6A"/>
                </a:solidFill>
              </a:rPr>
              <a:t> y </a:t>
            </a:r>
            <a:r>
              <a:rPr lang="en-US" sz="1090" b="1" dirty="0">
                <a:solidFill>
                  <a:srgbClr val="1F3A3D"/>
                </a:solidFill>
              </a:rPr>
              <a:t>Calma / Activación</a:t>
            </a:r>
            <a:r>
              <a:rPr lang="en-US" sz="1159" dirty="0">
                <a:solidFill>
                  <a:srgbClr val="5A6A6A"/>
                </a:solidFill>
              </a:rPr>
              <a:t>.</a:t>
            </a:r>
            <a:endParaRPr lang="en-US" sz="1159" dirty="0"/>
          </a:p>
        </p:txBody>
      </p:sp>
      <p:sp>
        <p:nvSpPr>
          <p:cNvPr id="10" name="Shape 6"/>
          <p:cNvSpPr/>
          <p:nvPr/>
        </p:nvSpPr>
        <p:spPr>
          <a:xfrm>
            <a:off x="4714875" y="1818084"/>
            <a:ext cx="3857625" cy="24431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7"/>
          <p:cNvSpPr/>
          <p:nvPr/>
        </p:nvSpPr>
        <p:spPr>
          <a:xfrm>
            <a:off x="4714875" y="1818084"/>
            <a:ext cx="3857625" cy="28575"/>
          </a:xfrm>
          <a:prstGeom prst="rect">
            <a:avLst/>
          </a:prstGeom>
          <a:solidFill>
            <a:srgbClr val="DC8060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45" y="2087761"/>
            <a:ext cx="446484" cy="3571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98747" y="2634258"/>
            <a:ext cx="208988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F3A3D"/>
                </a:solidFill>
              </a:rPr>
              <a:t>Cultura (Software)</a:t>
            </a:r>
            <a:endParaRPr lang="en-US" sz="1602" dirty="0"/>
          </a:p>
        </p:txBody>
      </p:sp>
      <p:sp>
        <p:nvSpPr>
          <p:cNvPr id="14" name="Text 9"/>
          <p:cNvSpPr/>
          <p:nvPr/>
        </p:nvSpPr>
        <p:spPr>
          <a:xfrm>
            <a:off x="4914900" y="3089672"/>
            <a:ext cx="345757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9" dirty="0">
                <a:solidFill>
                  <a:srgbClr val="5A6A6A"/>
                </a:solidFill>
              </a:rPr>
              <a:t>Las aplicaciones que instalamos al crecer.
 Nos enseña cómo </a:t>
            </a:r>
            <a:r>
              <a:rPr lang="en-US" sz="1090" b="1" dirty="0">
                <a:solidFill>
                  <a:srgbClr val="1F3A3D"/>
                </a:solidFill>
              </a:rPr>
              <a:t>interpretar, expresar y regular</a:t>
            </a:r>
            <a:r>
              <a:rPr lang="en-US" sz="1159" dirty="0">
                <a:solidFill>
                  <a:srgbClr val="5A6A6A"/>
                </a:solidFill>
              </a:rPr>
              <a:t> esas señales (ej: "los hombres no lloran").</a:t>
            </a:r>
            <a:endParaRPr lang="en-US" sz="1159" dirty="0"/>
          </a:p>
        </p:txBody>
      </p:sp>
      <p:sp>
        <p:nvSpPr>
          <p:cNvPr id="15" name="Shape 10"/>
          <p:cNvSpPr/>
          <p:nvPr/>
        </p:nvSpPr>
        <p:spPr>
          <a:xfrm>
            <a:off x="571500" y="4375547"/>
            <a:ext cx="8001000" cy="480417"/>
          </a:xfrm>
          <a:prstGeom prst="rect">
            <a:avLst/>
          </a:prstGeom>
          <a:solidFill>
            <a:srgbClr val="F0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1"/>
          <p:cNvSpPr/>
          <p:nvPr/>
        </p:nvSpPr>
        <p:spPr>
          <a:xfrm>
            <a:off x="571500" y="4375547"/>
            <a:ext cx="28575" cy="480417"/>
          </a:xfrm>
          <a:prstGeom prst="rect">
            <a:avLst/>
          </a:prstGeom>
          <a:solidFill>
            <a:srgbClr val="1F3A3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2"/>
          <p:cNvSpPr/>
          <p:nvPr/>
        </p:nvSpPr>
        <p:spPr>
          <a:xfrm>
            <a:off x="714375" y="4518422"/>
            <a:ext cx="7715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F3A3D"/>
                </a:solidFill>
              </a:rPr>
              <a:t>No podemos cambiar el hardware, pero podemos reprogramar el software.</a:t>
            </a:r>
            <a:endParaRPr lang="en-US" sz="987" dirty="0"/>
          </a:p>
        </p:txBody>
      </p:sp>
    </p:spTree>
    <p:extLst>
      <p:ext uri="{BB962C8B-B14F-4D97-AF65-F5344CB8AC3E}">
        <p14:creationId xmlns:p14="http://schemas.microsoft.com/office/powerpoint/2010/main" val="85756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409" y="1617166"/>
            <a:ext cx="1754020" cy="152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327" b="1" dirty="0">
                <a:solidFill>
                  <a:srgbClr val="DC8060"/>
                </a:solidFill>
                <a:latin typeface="Montserrat"/>
              </a:rPr>
              <a:t>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2679" y="1688604"/>
            <a:ext cx="4920816" cy="1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87" b="1">
                <a:solidFill>
                  <a:srgbClr val="E0EBEB"/>
                </a:solidFill>
                <a:latin typeface="Montserrat"/>
              </a:rPr>
              <a:t>TEMA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679" y="2026146"/>
            <a:ext cx="4920816" cy="100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Tu Cuerpo Sabe</a:t>
            </a:r>
          </a:p>
          <a:p>
            <a:pPr algn="l"/>
            <a:r>
              <a:rPr sz="3294" b="1">
                <a:solidFill>
                  <a:srgbClr val="FFFFFF"/>
                </a:solidFill>
                <a:latin typeface="Montserrat"/>
              </a:rPr>
              <a:t>Antes que Tú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2679" y="3246276"/>
            <a:ext cx="4920816" cy="2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86" b="0">
                <a:solidFill>
                  <a:srgbClr val="E0EBEB"/>
                </a:solidFill>
                <a:latin typeface="Montserrat"/>
              </a:rPr>
              <a:t>Aprender a escuchar la inteligencia somática que guía tus decisiones.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ontserra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ontserra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473E80E-9E08-4575-B9C4-CBCCE22E8E7C}">
  <we:reference id="wa200010001" version="1.0.0.0" store="en-US" storeType="OMEX"/>
  <we:alternateReferences>
    <we:reference id="wa200010001" version="1.0.0.0" store="en-US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1608</Words>
  <Application>Microsoft Office PowerPoint</Application>
  <PresentationFormat>Presentación en pantalla (16:9)</PresentationFormat>
  <Paragraphs>260</Paragraphs>
  <Slides>43</Slides>
  <Notes>43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Arial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Sergio LG</cp:lastModifiedBy>
  <cp:revision>33</cp:revision>
  <dcterms:created xsi:type="dcterms:W3CDTF">2026-02-14T09:50:42Z</dcterms:created>
  <dcterms:modified xsi:type="dcterms:W3CDTF">2026-02-15T11:24:41Z</dcterms:modified>
</cp:coreProperties>
</file>